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4" r:id="rId3"/>
    <p:sldId id="275" r:id="rId4"/>
    <p:sldId id="344" r:id="rId5"/>
    <p:sldId id="345" r:id="rId6"/>
    <p:sldId id="346" r:id="rId7"/>
    <p:sldId id="350" r:id="rId8"/>
    <p:sldId id="347" r:id="rId9"/>
    <p:sldId id="349" r:id="rId10"/>
    <p:sldId id="348" r:id="rId11"/>
    <p:sldId id="351" r:id="rId12"/>
    <p:sldId id="352" r:id="rId13"/>
    <p:sldId id="353" r:id="rId14"/>
    <p:sldId id="354" r:id="rId15"/>
    <p:sldId id="355" r:id="rId16"/>
    <p:sldId id="375" r:id="rId17"/>
    <p:sldId id="371" r:id="rId18"/>
    <p:sldId id="373" r:id="rId19"/>
    <p:sldId id="374" r:id="rId20"/>
    <p:sldId id="372" r:id="rId21"/>
    <p:sldId id="363" r:id="rId22"/>
    <p:sldId id="365" r:id="rId23"/>
    <p:sldId id="366" r:id="rId24"/>
    <p:sldId id="364" r:id="rId25"/>
    <p:sldId id="356" r:id="rId26"/>
    <p:sldId id="369" r:id="rId27"/>
    <p:sldId id="370" r:id="rId28"/>
    <p:sldId id="368" r:id="rId29"/>
    <p:sldId id="367" r:id="rId30"/>
    <p:sldId id="362" r:id="rId31"/>
    <p:sldId id="357" r:id="rId32"/>
    <p:sldId id="359" r:id="rId33"/>
    <p:sldId id="360" r:id="rId34"/>
    <p:sldId id="361" r:id="rId35"/>
    <p:sldId id="358"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CBCA61E8-547E-4A58-AD86-9C10A97D0FA1}">
          <p14:sldIdLst>
            <p14:sldId id="256"/>
            <p14:sldId id="284"/>
            <p14:sldId id="275"/>
            <p14:sldId id="344"/>
          </p14:sldIdLst>
        </p14:section>
        <p14:section name="Back End Overview" id="{E18F0340-C77A-4003-BA0F-39562A2AFF58}">
          <p14:sldIdLst>
            <p14:sldId id="345"/>
            <p14:sldId id="346"/>
            <p14:sldId id="350"/>
            <p14:sldId id="347"/>
            <p14:sldId id="349"/>
            <p14:sldId id="348"/>
            <p14:sldId id="351"/>
            <p14:sldId id="352"/>
            <p14:sldId id="353"/>
            <p14:sldId id="354"/>
            <p14:sldId id="355"/>
            <p14:sldId id="375"/>
          </p14:sldIdLst>
        </p14:section>
        <p14:section name="Module config" id="{94B4700F-CA77-4917-BFD1-FF7F7BA3FA26}">
          <p14:sldIdLst>
            <p14:sldId id="371"/>
            <p14:sldId id="373"/>
            <p14:sldId id="374"/>
          </p14:sldIdLst>
        </p14:section>
        <p14:section name="Module communication" id="{03B39D4B-58B3-4FBB-8453-3127522586BE}">
          <p14:sldIdLst>
            <p14:sldId id="372"/>
            <p14:sldId id="363"/>
            <p14:sldId id="365"/>
            <p14:sldId id="366"/>
          </p14:sldIdLst>
        </p14:section>
        <p14:section name="Module database" id="{378160A2-9E3E-4C9B-B5B5-4231F467B951}">
          <p14:sldIdLst>
            <p14:sldId id="364"/>
            <p14:sldId id="356"/>
            <p14:sldId id="369"/>
            <p14:sldId id="370"/>
          </p14:sldIdLst>
        </p14:section>
        <p14:section name="Module server" id="{A7DA4ACE-66F2-4AFE-BEF7-3239B8DFD960}">
          <p14:sldIdLst>
            <p14:sldId id="368"/>
            <p14:sldId id="367"/>
            <p14:sldId id="362"/>
            <p14:sldId id="357"/>
            <p14:sldId id="359"/>
          </p14:sldIdLst>
        </p14:section>
        <p14:section name="Anatomy of a Request" id="{D2AE4D7A-727B-4D87-BD97-090A3FE91C05}">
          <p14:sldIdLst>
            <p14:sldId id="360"/>
            <p14:sldId id="361"/>
            <p14:sldId id="35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FF71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6" autoAdjust="0"/>
    <p:restoredTop sz="94660"/>
  </p:normalViewPr>
  <p:slideViewPr>
    <p:cSldViewPr snapToGrid="0">
      <p:cViewPr varScale="1">
        <p:scale>
          <a:sx n="76" d="100"/>
          <a:sy n="76" d="100"/>
        </p:scale>
        <p:origin x="121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C9218-6C08-59C7-BFF1-988E2011F6F6}"/>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E9939ED-A22C-2261-3B4D-4DC3201ED0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392EE0B-D8FC-FE0D-53BC-FD5CEFE3A00C}"/>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5" name="Footer Placeholder 4">
            <a:extLst>
              <a:ext uri="{FF2B5EF4-FFF2-40B4-BE49-F238E27FC236}">
                <a16:creationId xmlns:a16="http://schemas.microsoft.com/office/drawing/2014/main" id="{5C967188-D113-0C93-1EEF-122514955A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56E31C-4018-6DEF-9121-34B464BA76B4}"/>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382706775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390B0-F3C0-0C37-082C-A9EF3D1132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0B7077-BEDB-7733-4116-E27BCF0770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91DEC8-B08C-9AEA-BB40-5273F0F52663}"/>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5" name="Footer Placeholder 4">
            <a:extLst>
              <a:ext uri="{FF2B5EF4-FFF2-40B4-BE49-F238E27FC236}">
                <a16:creationId xmlns:a16="http://schemas.microsoft.com/office/drawing/2014/main" id="{23E6C284-12B2-1DED-77E4-25DADA8797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EEF218-C5A5-98DC-793F-38817BABE627}"/>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1768971016"/>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232B45-2C97-0AE4-974E-D94721BE51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AC25AF4-28FB-8780-FDD7-19CA4CA714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16FBBD-A5EE-5AAC-79F6-F22CBA274F37}"/>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5" name="Footer Placeholder 4">
            <a:extLst>
              <a:ext uri="{FF2B5EF4-FFF2-40B4-BE49-F238E27FC236}">
                <a16:creationId xmlns:a16="http://schemas.microsoft.com/office/drawing/2014/main" id="{C78F0C5E-C995-C60B-A7D3-3A23422608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839B3C-DFEF-7A72-18AE-6D2723E6C1C4}"/>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3152548010"/>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12AAC-533C-7600-6865-6E4E9081C7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E209BD-178C-3CCD-5EEA-8D58671514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C6F3AA-E553-29E9-2935-00D20F8EF80B}"/>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5" name="Footer Placeholder 4">
            <a:extLst>
              <a:ext uri="{FF2B5EF4-FFF2-40B4-BE49-F238E27FC236}">
                <a16:creationId xmlns:a16="http://schemas.microsoft.com/office/drawing/2014/main" id="{175AF7EF-05E7-8506-9883-F8CE19FA7C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63D3AD-0363-00C3-D6A1-8FA384C32915}"/>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1181627366"/>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A37-D2EC-98B0-5DFD-47F0C29B02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E5EA29E-73FE-2CE0-EEB2-A1F2D3F114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D289F3-A158-6C15-47E0-47D3A222C7E2}"/>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5" name="Footer Placeholder 4">
            <a:extLst>
              <a:ext uri="{FF2B5EF4-FFF2-40B4-BE49-F238E27FC236}">
                <a16:creationId xmlns:a16="http://schemas.microsoft.com/office/drawing/2014/main" id="{55F5C775-F235-E6A4-17B4-46A1E7B158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853B04-8677-159D-F9E8-B26653D472BB}"/>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355995716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4E88D-1BFF-ABEE-E7E2-6FB7E0D717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9F4C5B-8492-BBAC-A519-94D91A01552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FD9F06-152A-2300-412C-058557C21C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10E63E-23DF-9F58-97FD-04C621D07B68}"/>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6" name="Footer Placeholder 5">
            <a:extLst>
              <a:ext uri="{FF2B5EF4-FFF2-40B4-BE49-F238E27FC236}">
                <a16:creationId xmlns:a16="http://schemas.microsoft.com/office/drawing/2014/main" id="{E532456D-21FB-5FAD-0BB9-7FCA3D293C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A69CBF-61DB-2EEE-50B8-2F3E295ED131}"/>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766576893"/>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C4846-1B09-5F41-4503-8B2E8F1D2D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FF13381-81F3-5859-9967-73F257ADCB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6A9797-9B7B-C698-4910-72855DF1D2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216C63E-77A0-2E15-2C33-FAFC543B78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7BF65B-D2CD-92E0-7B10-7BF56401E7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86E409-D598-2E0D-6474-E927A91EEFCD}"/>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8" name="Footer Placeholder 7">
            <a:extLst>
              <a:ext uri="{FF2B5EF4-FFF2-40B4-BE49-F238E27FC236}">
                <a16:creationId xmlns:a16="http://schemas.microsoft.com/office/drawing/2014/main" id="{646E17D7-D6D9-5341-D014-20E02164693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797D03-55F7-5B9A-7276-70985A43FC29}"/>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2998838990"/>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08BE1-4488-4A73-5F9B-8FC1C49D257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62E05C2-D4AE-BAB7-73FB-4C83C0BD7D9C}"/>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4" name="Footer Placeholder 3">
            <a:extLst>
              <a:ext uri="{FF2B5EF4-FFF2-40B4-BE49-F238E27FC236}">
                <a16:creationId xmlns:a16="http://schemas.microsoft.com/office/drawing/2014/main" id="{0E680EC1-5559-4EF7-4FF2-7578D05E255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1BF7BFE-6D91-B1CB-753A-9440516B1471}"/>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1739791239"/>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BDA1BD-C866-DC16-5500-0F2ACDBE7E46}"/>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3" name="Footer Placeholder 2">
            <a:extLst>
              <a:ext uri="{FF2B5EF4-FFF2-40B4-BE49-F238E27FC236}">
                <a16:creationId xmlns:a16="http://schemas.microsoft.com/office/drawing/2014/main" id="{341DD825-8291-47E0-A9F6-0C3B894A46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057A466-9403-3674-14F2-E7FC54922BE2}"/>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922411961"/>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1549A-FED3-F0FD-CE6D-96F29A199E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7A0909-3B67-056E-2234-3930EB2E49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5D2A53-D359-8903-4FCB-79E84F058B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5164F2-D00B-A373-2BA1-DC3A9F389883}"/>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6" name="Footer Placeholder 5">
            <a:extLst>
              <a:ext uri="{FF2B5EF4-FFF2-40B4-BE49-F238E27FC236}">
                <a16:creationId xmlns:a16="http://schemas.microsoft.com/office/drawing/2014/main" id="{F14387A5-CF70-9C2F-D19C-F910D5D763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77159A-E2FC-0A05-01AB-5C2A4F489FB1}"/>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3897414523"/>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2CE80-5F6E-71BB-FCAB-9647BA843F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8764A22-494C-71EA-F440-49B47DA3F4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52EBEEF-559B-EFD6-FCDD-E921086458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33FA6-4945-3C4E-011E-0731E7D85C4C}"/>
              </a:ext>
            </a:extLst>
          </p:cNvPr>
          <p:cNvSpPr>
            <a:spLocks noGrp="1"/>
          </p:cNvSpPr>
          <p:nvPr>
            <p:ph type="dt" sz="half" idx="10"/>
          </p:nvPr>
        </p:nvSpPr>
        <p:spPr/>
        <p:txBody>
          <a:bodyPr/>
          <a:lstStyle/>
          <a:p>
            <a:fld id="{1CA99607-6441-44F7-83B2-2963D907D02E}" type="datetimeFigureOut">
              <a:rPr lang="en-US" smtClean="0"/>
              <a:t>4/14/2023</a:t>
            </a:fld>
            <a:endParaRPr lang="en-US"/>
          </a:p>
        </p:txBody>
      </p:sp>
      <p:sp>
        <p:nvSpPr>
          <p:cNvPr id="6" name="Footer Placeholder 5">
            <a:extLst>
              <a:ext uri="{FF2B5EF4-FFF2-40B4-BE49-F238E27FC236}">
                <a16:creationId xmlns:a16="http://schemas.microsoft.com/office/drawing/2014/main" id="{619CACFC-8680-29E5-7673-3B072AA9CF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FE1C12-71E4-703A-3EFA-247C48D7F49C}"/>
              </a:ext>
            </a:extLst>
          </p:cNvPr>
          <p:cNvSpPr>
            <a:spLocks noGrp="1"/>
          </p:cNvSpPr>
          <p:nvPr>
            <p:ph type="sldNum" sz="quarter" idx="12"/>
          </p:nvPr>
        </p:nvSpPr>
        <p:spPr/>
        <p:txBody>
          <a:bodyPr/>
          <a:lstStyle/>
          <a:p>
            <a:fld id="{68DFC53D-1B28-41FE-B273-94D6BA31F912}" type="slidenum">
              <a:rPr lang="en-US" smtClean="0"/>
              <a:t>‹#›</a:t>
            </a:fld>
            <a:endParaRPr lang="en-US"/>
          </a:p>
        </p:txBody>
      </p:sp>
    </p:spTree>
    <p:extLst>
      <p:ext uri="{BB962C8B-B14F-4D97-AF65-F5344CB8AC3E}">
        <p14:creationId xmlns:p14="http://schemas.microsoft.com/office/powerpoint/2010/main" val="1938366271"/>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4227FE-95F1-4CBF-3209-91D7C8A0A6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0C0012-89EA-87B8-FBF6-BC76A45917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025B85-E616-4D44-940C-7B8DB38C8F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A99607-6441-44F7-83B2-2963D907D02E}" type="datetimeFigureOut">
              <a:rPr lang="en-US" smtClean="0"/>
              <a:t>4/14/2023</a:t>
            </a:fld>
            <a:endParaRPr lang="en-US"/>
          </a:p>
        </p:txBody>
      </p:sp>
      <p:sp>
        <p:nvSpPr>
          <p:cNvPr id="5" name="Footer Placeholder 4">
            <a:extLst>
              <a:ext uri="{FF2B5EF4-FFF2-40B4-BE49-F238E27FC236}">
                <a16:creationId xmlns:a16="http://schemas.microsoft.com/office/drawing/2014/main" id="{FC7892D2-8D49-43C1-1734-ACB4116CD0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7BE727-FA98-3033-7610-C0908D5FD3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DFC53D-1B28-41FE-B273-94D6BA31F912}" type="slidenum">
              <a:rPr lang="en-US" smtClean="0"/>
              <a:t>‹#›</a:t>
            </a:fld>
            <a:endParaRPr lang="en-US"/>
          </a:p>
        </p:txBody>
      </p:sp>
    </p:spTree>
    <p:extLst>
      <p:ext uri="{BB962C8B-B14F-4D97-AF65-F5344CB8AC3E}">
        <p14:creationId xmlns:p14="http://schemas.microsoft.com/office/powerpoint/2010/main" val="4068247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developer.mozilla.org/en-US/docs/Glossary/HTTP" TargetMode="External"/><Relationship Id="rId2" Type="http://schemas.openxmlformats.org/officeDocument/2006/relationships/hyperlink" Target="https://developer.mozilla.org/en-US/docs/Glossary/CORS" TargetMode="External"/><Relationship Id="rId1" Type="http://schemas.openxmlformats.org/officeDocument/2006/relationships/slideLayout" Target="../slideLayouts/slideLayout2.xml"/><Relationship Id="rId4" Type="http://schemas.openxmlformats.org/officeDocument/2006/relationships/hyperlink" Target="https://developer.mozilla.org/en-US/docs/Glossary/Origin" TargetMode="Externa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B4C0F-7CED-A3BB-2C20-0AAEE7A93987}"/>
              </a:ext>
            </a:extLst>
          </p:cNvPr>
          <p:cNvSpPr>
            <a:spLocks noGrp="1"/>
          </p:cNvSpPr>
          <p:nvPr>
            <p:ph type="ctrTitle"/>
          </p:nvPr>
        </p:nvSpPr>
        <p:spPr/>
        <p:txBody>
          <a:bodyPr/>
          <a:lstStyle/>
          <a:p>
            <a:r>
              <a:rPr lang="en-US" dirty="0">
                <a:latin typeface="Aldhabi" panose="01000000000000000000" pitchFamily="2" charset="-78"/>
                <a:cs typeface="Aldhabi" panose="01000000000000000000" pitchFamily="2" charset="-78"/>
              </a:rPr>
              <a:t>Comment Anywhere</a:t>
            </a:r>
            <a:br>
              <a:rPr lang="en-US" dirty="0"/>
            </a:br>
            <a:r>
              <a:rPr lang="en-US" dirty="0"/>
              <a:t>	</a:t>
            </a:r>
          </a:p>
        </p:txBody>
      </p:sp>
      <p:sp>
        <p:nvSpPr>
          <p:cNvPr id="3" name="Subtitle 2">
            <a:extLst>
              <a:ext uri="{FF2B5EF4-FFF2-40B4-BE49-F238E27FC236}">
                <a16:creationId xmlns:a16="http://schemas.microsoft.com/office/drawing/2014/main" id="{FEC2252A-9EBE-5C3D-E847-37ACEC0B8AE4}"/>
              </a:ext>
            </a:extLst>
          </p:cNvPr>
          <p:cNvSpPr>
            <a:spLocks noGrp="1"/>
          </p:cNvSpPr>
          <p:nvPr>
            <p:ph type="subTitle" idx="1"/>
          </p:nvPr>
        </p:nvSpPr>
        <p:spPr/>
        <p:txBody>
          <a:bodyPr/>
          <a:lstStyle/>
          <a:p>
            <a:br>
              <a:rPr lang="en-US" dirty="0"/>
            </a:br>
            <a:endParaRPr lang="en-US" dirty="0"/>
          </a:p>
        </p:txBody>
      </p:sp>
    </p:spTree>
    <p:extLst>
      <p:ext uri="{BB962C8B-B14F-4D97-AF65-F5344CB8AC3E}">
        <p14:creationId xmlns:p14="http://schemas.microsoft.com/office/powerpoint/2010/main" val="17154423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64127A-D6BC-D915-1B11-8C48239F9248}"/>
              </a:ext>
            </a:extLst>
          </p:cNvPr>
          <p:cNvPicPr>
            <a:picLocks noChangeAspect="1"/>
          </p:cNvPicPr>
          <p:nvPr/>
        </p:nvPicPr>
        <p:blipFill>
          <a:blip r:embed="rId2"/>
          <a:stretch>
            <a:fillRect/>
          </a:stretch>
        </p:blipFill>
        <p:spPr>
          <a:xfrm>
            <a:off x="5559282" y="172194"/>
            <a:ext cx="4982270" cy="4153480"/>
          </a:xfrm>
          <a:prstGeom prst="rect">
            <a:avLst/>
          </a:prstGeom>
        </p:spPr>
      </p:pic>
      <p:sp>
        <p:nvSpPr>
          <p:cNvPr id="13" name="TextBox 12">
            <a:extLst>
              <a:ext uri="{FF2B5EF4-FFF2-40B4-BE49-F238E27FC236}">
                <a16:creationId xmlns:a16="http://schemas.microsoft.com/office/drawing/2014/main" id="{4C7F3DD4-3FFB-436B-2FB0-EBD7B7A24EC0}"/>
              </a:ext>
            </a:extLst>
          </p:cNvPr>
          <p:cNvSpPr txBox="1"/>
          <p:nvPr/>
        </p:nvSpPr>
        <p:spPr>
          <a:xfrm>
            <a:off x="139148" y="357809"/>
            <a:ext cx="5804452" cy="769441"/>
          </a:xfrm>
          <a:prstGeom prst="rect">
            <a:avLst/>
          </a:prstGeom>
          <a:noFill/>
        </p:spPr>
        <p:txBody>
          <a:bodyPr wrap="square" rtlCol="0">
            <a:spAutoFit/>
          </a:bodyPr>
          <a:lstStyle/>
          <a:p>
            <a:pPr algn="ctr"/>
            <a:r>
              <a:rPr lang="en-US" sz="4400" dirty="0">
                <a:highlight>
                  <a:srgbClr val="000000"/>
                </a:highlight>
                <a:latin typeface="Aldhabi" panose="01000000000000000000" pitchFamily="2" charset="-78"/>
                <a:cs typeface="Aldhabi" panose="01000000000000000000" pitchFamily="2" charset="-78"/>
              </a:rPr>
              <a:t>Database: Schema Snippet</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4572552" cy="373153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Pictured to the right are snippets from our schema SQL file.</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SQL is formatted using Postgres types and conventions.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Indexes are added for frequently used query dimensions.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Foreign keys are added to allow joins and ensure data validity.</a:t>
            </a:r>
          </a:p>
        </p:txBody>
      </p:sp>
      <p:pic>
        <p:nvPicPr>
          <p:cNvPr id="6" name="Picture 5">
            <a:extLst>
              <a:ext uri="{FF2B5EF4-FFF2-40B4-BE49-F238E27FC236}">
                <a16:creationId xmlns:a16="http://schemas.microsoft.com/office/drawing/2014/main" id="{024D0234-725D-03B0-6895-6F9CA44E17BF}"/>
              </a:ext>
            </a:extLst>
          </p:cNvPr>
          <p:cNvPicPr>
            <a:picLocks noChangeAspect="1"/>
          </p:cNvPicPr>
          <p:nvPr/>
        </p:nvPicPr>
        <p:blipFill>
          <a:blip r:embed="rId3"/>
          <a:stretch>
            <a:fillRect/>
          </a:stretch>
        </p:blipFill>
        <p:spPr>
          <a:xfrm>
            <a:off x="5546582" y="4384349"/>
            <a:ext cx="6697010" cy="2333951"/>
          </a:xfrm>
          <a:prstGeom prst="rect">
            <a:avLst/>
          </a:prstGeom>
        </p:spPr>
      </p:pic>
    </p:spTree>
    <p:extLst>
      <p:ext uri="{BB962C8B-B14F-4D97-AF65-F5344CB8AC3E}">
        <p14:creationId xmlns:p14="http://schemas.microsoft.com/office/powerpoint/2010/main" val="35344369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1178CA9-27C5-0EA9-403A-AD9F1C0C47B9}"/>
              </a:ext>
            </a:extLst>
          </p:cNvPr>
          <p:cNvPicPr>
            <a:picLocks noChangeAspect="1"/>
          </p:cNvPicPr>
          <p:nvPr/>
        </p:nvPicPr>
        <p:blipFill>
          <a:blip r:embed="rId2"/>
          <a:stretch>
            <a:fillRect/>
          </a:stretch>
        </p:blipFill>
        <p:spPr>
          <a:xfrm>
            <a:off x="0" y="3340100"/>
            <a:ext cx="12192000" cy="3429000"/>
          </a:xfrm>
          <a:prstGeom prst="rect">
            <a:avLst/>
          </a:prstGeom>
        </p:spPr>
      </p:pic>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Database: Generating Type-Safe Go Code</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234654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Part of the Go Code used on our HTTP Server is automatically generated from the schema of the database and a set of queries.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A program called </a:t>
            </a:r>
            <a:r>
              <a:rPr lang="en-US" sz="2000" b="1" dirty="0" err="1">
                <a:latin typeface="Amasis MT Pro Light" panose="020B0604020202020204" pitchFamily="18" charset="0"/>
                <a:cs typeface="Aldhabi" panose="01000000000000000000" pitchFamily="2" charset="-78"/>
              </a:rPr>
              <a:t>kyleconroy</a:t>
            </a:r>
            <a:r>
              <a:rPr lang="en-US" sz="2000" b="1" dirty="0">
                <a:latin typeface="Amasis MT Pro Light" panose="020B0604020202020204" pitchFamily="18" charset="0"/>
                <a:cs typeface="Aldhabi" panose="01000000000000000000" pitchFamily="2" charset="-78"/>
              </a:rPr>
              <a:t>/</a:t>
            </a:r>
            <a:r>
              <a:rPr lang="en-US" sz="2000" b="1" dirty="0" err="1">
                <a:latin typeface="Amasis MT Pro Light" panose="020B0604020202020204" pitchFamily="18" charset="0"/>
                <a:cs typeface="Aldhabi" panose="01000000000000000000" pitchFamily="2" charset="-78"/>
              </a:rPr>
              <a:t>sqlc</a:t>
            </a:r>
            <a:r>
              <a:rPr lang="en-US" sz="2000" dirty="0">
                <a:latin typeface="Amasis MT Pro Light" panose="020B0604020202020204" pitchFamily="18" charset="0"/>
                <a:cs typeface="Aldhabi" panose="01000000000000000000" pitchFamily="2" charset="-78"/>
              </a:rPr>
              <a:t> performs the work of transforming that SQL into idiomatic Go, creating types and functions as needed.</a:t>
            </a:r>
          </a:p>
          <a:p>
            <a:pPr marL="342900" indent="-342900">
              <a:lnSpc>
                <a:spcPct val="150000"/>
              </a:lnSpc>
              <a:buFont typeface="Arial" panose="020B0604020202020204" pitchFamily="34" charset="0"/>
              <a:buChar char="•"/>
            </a:pPr>
            <a:endParaRPr lang="en-US" sz="2000" dirty="0">
              <a:latin typeface="Amasis MT Pro Light" panose="020B0604020202020204" pitchFamily="18" charset="0"/>
              <a:cs typeface="Aldhabi" panose="01000000000000000000" pitchFamily="2" charset="-78"/>
            </a:endParaRPr>
          </a:p>
        </p:txBody>
      </p:sp>
      <p:sp>
        <p:nvSpPr>
          <p:cNvPr id="7" name="TextBox 6">
            <a:extLst>
              <a:ext uri="{FF2B5EF4-FFF2-40B4-BE49-F238E27FC236}">
                <a16:creationId xmlns:a16="http://schemas.microsoft.com/office/drawing/2014/main" id="{690CC5BA-924A-6039-2465-5B940E7B34FC}"/>
              </a:ext>
            </a:extLst>
          </p:cNvPr>
          <p:cNvSpPr txBox="1"/>
          <p:nvPr/>
        </p:nvSpPr>
        <p:spPr>
          <a:xfrm>
            <a:off x="596348" y="6057900"/>
            <a:ext cx="5274842" cy="369332"/>
          </a:xfrm>
          <a:prstGeom prst="rect">
            <a:avLst/>
          </a:prstGeom>
          <a:noFill/>
        </p:spPr>
        <p:txBody>
          <a:bodyPr wrap="none" rtlCol="0">
            <a:spAutoFit/>
          </a:bodyPr>
          <a:lstStyle/>
          <a:p>
            <a:r>
              <a:rPr lang="en-US" dirty="0"/>
              <a:t>67 characters to 498 characters; 750% code multiplier </a:t>
            </a:r>
          </a:p>
        </p:txBody>
      </p:sp>
    </p:spTree>
    <p:extLst>
      <p:ext uri="{BB962C8B-B14F-4D97-AF65-F5344CB8AC3E}">
        <p14:creationId xmlns:p14="http://schemas.microsoft.com/office/powerpoint/2010/main" val="22299138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Database: Generating Type-Safe Go Code</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188487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A type is also generated for every row-type in the database.</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When our schema changes, we can simply re-run </a:t>
            </a:r>
            <a:r>
              <a:rPr lang="en-US" sz="2000" dirty="0" err="1">
                <a:solidFill>
                  <a:srgbClr val="FFFF00"/>
                </a:solidFill>
                <a:latin typeface="Amasis MT Pro Light" panose="020B0604020202020204" pitchFamily="18" charset="0"/>
                <a:cs typeface="Aldhabi" panose="01000000000000000000" pitchFamily="2" charset="-78"/>
              </a:rPr>
              <a:t>sqlc</a:t>
            </a:r>
            <a:r>
              <a:rPr lang="en-US" sz="2000" dirty="0">
                <a:latin typeface="Amasis MT Pro Light" panose="020B0604020202020204" pitchFamily="18" charset="0"/>
                <a:cs typeface="Aldhabi" panose="01000000000000000000" pitchFamily="2" charset="-78"/>
              </a:rPr>
              <a:t>, allowing most changes to be instantly realized in our Go code, minimizing redundancy and the risk of human mistakes.</a:t>
            </a:r>
          </a:p>
          <a:p>
            <a:pPr marL="342900" indent="-342900">
              <a:lnSpc>
                <a:spcPct val="150000"/>
              </a:lnSpc>
              <a:buFont typeface="Arial" panose="020B0604020202020204" pitchFamily="34" charset="0"/>
              <a:buChar char="•"/>
            </a:pPr>
            <a:endParaRPr lang="en-US" sz="2000" dirty="0">
              <a:latin typeface="Amasis MT Pro Light" panose="020B0604020202020204" pitchFamily="18" charset="0"/>
              <a:cs typeface="Aldhabi" panose="01000000000000000000" pitchFamily="2" charset="-78"/>
            </a:endParaRPr>
          </a:p>
        </p:txBody>
      </p:sp>
      <p:pic>
        <p:nvPicPr>
          <p:cNvPr id="3" name="Picture 2">
            <a:extLst>
              <a:ext uri="{FF2B5EF4-FFF2-40B4-BE49-F238E27FC236}">
                <a16:creationId xmlns:a16="http://schemas.microsoft.com/office/drawing/2014/main" id="{F857887E-B12B-7643-0415-BD2D08821AE3}"/>
              </a:ext>
            </a:extLst>
          </p:cNvPr>
          <p:cNvPicPr>
            <a:picLocks noChangeAspect="1"/>
          </p:cNvPicPr>
          <p:nvPr/>
        </p:nvPicPr>
        <p:blipFill>
          <a:blip r:embed="rId2"/>
          <a:stretch>
            <a:fillRect/>
          </a:stretch>
        </p:blipFill>
        <p:spPr>
          <a:xfrm>
            <a:off x="0" y="3390900"/>
            <a:ext cx="12192000" cy="3429000"/>
          </a:xfrm>
          <a:prstGeom prst="rect">
            <a:avLst/>
          </a:prstGeom>
        </p:spPr>
      </p:pic>
    </p:spTree>
    <p:extLst>
      <p:ext uri="{BB962C8B-B14F-4D97-AF65-F5344CB8AC3E}">
        <p14:creationId xmlns:p14="http://schemas.microsoft.com/office/powerpoint/2010/main" val="222626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Code Overview</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511652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Coded in </a:t>
            </a:r>
            <a:r>
              <a:rPr lang="en-US" sz="2000" i="1" dirty="0">
                <a:latin typeface="Amasis MT Pro Light" panose="020B0604020202020204" pitchFamily="18" charset="0"/>
                <a:cs typeface="Aldhabi" panose="01000000000000000000" pitchFamily="2" charset="-78"/>
              </a:rPr>
              <a:t>Go,</a:t>
            </a:r>
            <a:r>
              <a:rPr lang="en-US" sz="2000" dirty="0">
                <a:latin typeface="Amasis MT Pro Light" panose="020B0604020202020204" pitchFamily="18" charset="0"/>
                <a:cs typeface="Aldhabi" panose="01000000000000000000" pitchFamily="2" charset="-78"/>
              </a:rPr>
              <a:t> primarily for its lightweight threads in order to reduce cloud overhead.</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5 modules; </a:t>
            </a:r>
            <a:r>
              <a:rPr lang="en-US" sz="2000" i="1" dirty="0">
                <a:latin typeface="Amasis MT Pro Light" panose="020B0604020202020204" pitchFamily="18" charset="0"/>
                <a:cs typeface="Aldhabi" panose="01000000000000000000" pitchFamily="2" charset="-78"/>
              </a:rPr>
              <a:t>server, util, config, communication, </a:t>
            </a:r>
            <a:r>
              <a:rPr lang="en-US" sz="2000" dirty="0">
                <a:latin typeface="Amasis MT Pro Light" panose="020B0604020202020204" pitchFamily="18" charset="0"/>
                <a:cs typeface="Aldhabi" panose="01000000000000000000" pitchFamily="2" charset="-78"/>
              </a:rPr>
              <a:t>and </a:t>
            </a:r>
            <a:r>
              <a:rPr lang="en-US" sz="2000" i="1" dirty="0">
                <a:latin typeface="Amasis MT Pro Light" panose="020B0604020202020204" pitchFamily="18" charset="0"/>
                <a:cs typeface="Aldhabi" panose="01000000000000000000" pitchFamily="2" charset="-78"/>
              </a:rPr>
              <a:t>database</a:t>
            </a:r>
            <a:endParaRPr lang="en-US" sz="2000" dirty="0">
              <a:latin typeface="Amasis MT Pro Light" panose="020B0604020202020204" pitchFamily="18" charset="0"/>
              <a:cs typeface="Aldhabi" panose="01000000000000000000" pitchFamily="2" charset="-78"/>
            </a:endParaRPr>
          </a:p>
          <a:p>
            <a:pPr marL="342900" indent="-342900">
              <a:lnSpc>
                <a:spcPct val="150000"/>
              </a:lnSpc>
              <a:buFont typeface="Arial" panose="020B0604020202020204" pitchFamily="34" charset="0"/>
              <a:buChar char="•"/>
            </a:pPr>
            <a:r>
              <a:rPr lang="en-US" sz="2000" i="1" dirty="0">
                <a:latin typeface="Amasis MT Pro Light" panose="020B0604020202020204" pitchFamily="18" charset="0"/>
                <a:cs typeface="Aldhabi" panose="01000000000000000000" pitchFamily="2" charset="-78"/>
              </a:rPr>
              <a:t>server</a:t>
            </a:r>
            <a:r>
              <a:rPr lang="en-US" sz="2000" dirty="0">
                <a:latin typeface="Amasis MT Pro Light" panose="020B0604020202020204" pitchFamily="18" charset="0"/>
                <a:cs typeface="Aldhabi" panose="01000000000000000000" pitchFamily="2" charset="-78"/>
              </a:rPr>
              <a:t> consists of 37 .go files comprising 2,344 lines of non-comment code.</a:t>
            </a:r>
          </a:p>
          <a:p>
            <a:pPr marL="342900" indent="-342900">
              <a:lnSpc>
                <a:spcPct val="150000"/>
              </a:lnSpc>
              <a:buFont typeface="Arial" panose="020B0604020202020204" pitchFamily="34" charset="0"/>
              <a:buChar char="•"/>
            </a:pPr>
            <a:r>
              <a:rPr lang="en-US" sz="2000" i="1" dirty="0">
                <a:latin typeface="Amasis MT Pro Light" panose="020B0604020202020204" pitchFamily="18" charset="0"/>
                <a:cs typeface="Aldhabi" panose="01000000000000000000" pitchFamily="2" charset="-78"/>
              </a:rPr>
              <a:t>util</a:t>
            </a:r>
            <a:r>
              <a:rPr lang="en-US" sz="2000" dirty="0">
                <a:latin typeface="Amasis MT Pro Light" panose="020B0604020202020204" pitchFamily="18" charset="0"/>
                <a:cs typeface="Aldhabi" panose="01000000000000000000" pitchFamily="2" charset="-78"/>
              </a:rPr>
              <a:t> consists 3 .go files comprising 137 lines of non-comment code.</a:t>
            </a:r>
          </a:p>
          <a:p>
            <a:pPr marL="342900" indent="-342900">
              <a:lnSpc>
                <a:spcPct val="150000"/>
              </a:lnSpc>
              <a:buFont typeface="Arial" panose="020B0604020202020204" pitchFamily="34" charset="0"/>
              <a:buChar char="•"/>
            </a:pPr>
            <a:r>
              <a:rPr lang="en-US" sz="2000" i="1" dirty="0">
                <a:latin typeface="Amasis MT Pro Light" panose="020B0604020202020204" pitchFamily="18" charset="0"/>
                <a:cs typeface="Aldhabi" panose="01000000000000000000" pitchFamily="2" charset="-78"/>
              </a:rPr>
              <a:t>config</a:t>
            </a:r>
            <a:r>
              <a:rPr lang="en-US" sz="2000" dirty="0">
                <a:latin typeface="Amasis MT Pro Light" panose="020B0604020202020204" pitchFamily="18" charset="0"/>
                <a:cs typeface="Aldhabi" panose="01000000000000000000" pitchFamily="2" charset="-78"/>
              </a:rPr>
              <a:t> contains 1 .go files comprising 382 lines of non-comment code.</a:t>
            </a:r>
          </a:p>
          <a:p>
            <a:pPr marL="342900" indent="-342900">
              <a:lnSpc>
                <a:spcPct val="150000"/>
              </a:lnSpc>
              <a:buFont typeface="Arial" panose="020B0604020202020204" pitchFamily="34" charset="0"/>
              <a:buChar char="•"/>
            </a:pPr>
            <a:r>
              <a:rPr lang="en-US" sz="2000" i="1" dirty="0">
                <a:latin typeface="Amasis MT Pro Light" panose="020B0604020202020204" pitchFamily="18" charset="0"/>
                <a:cs typeface="Aldhabi" panose="01000000000000000000" pitchFamily="2" charset="-78"/>
              </a:rPr>
              <a:t>communication</a:t>
            </a:r>
            <a:r>
              <a:rPr lang="en-US" sz="2000" dirty="0">
                <a:latin typeface="Amasis MT Pro Light" panose="020B0604020202020204" pitchFamily="18" charset="0"/>
                <a:cs typeface="Aldhabi" panose="01000000000000000000" pitchFamily="2" charset="-78"/>
              </a:rPr>
              <a:t> contains 3 .go files comprising 245 lines of non-comment code.</a:t>
            </a:r>
          </a:p>
          <a:p>
            <a:pPr marL="342900" indent="-342900">
              <a:lnSpc>
                <a:spcPct val="150000"/>
              </a:lnSpc>
              <a:buFont typeface="Arial" panose="020B0604020202020204" pitchFamily="34" charset="0"/>
              <a:buChar char="•"/>
            </a:pPr>
            <a:r>
              <a:rPr lang="en-US" sz="2000" i="1" dirty="0">
                <a:latin typeface="Amasis MT Pro Light" panose="020B0604020202020204" pitchFamily="18" charset="0"/>
                <a:cs typeface="Aldhabi" panose="01000000000000000000" pitchFamily="2" charset="-78"/>
              </a:rPr>
              <a:t>database </a:t>
            </a:r>
            <a:r>
              <a:rPr lang="en-US" sz="2000" dirty="0">
                <a:latin typeface="Amasis MT Pro Light" panose="020B0604020202020204" pitchFamily="18" charset="0"/>
                <a:cs typeface="Aldhabi" panose="01000000000000000000" pitchFamily="2" charset="-78"/>
              </a:rPr>
              <a:t>contains 14 non-generated and 19 generated source code files comprising 2,600 lines of non-comment code.</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There are also 98 lines of </a:t>
            </a:r>
            <a:r>
              <a:rPr lang="en-US" sz="2000" dirty="0" err="1">
                <a:latin typeface="Amasis MT Pro Light" panose="020B0604020202020204" pitchFamily="18" charset="0"/>
                <a:cs typeface="Aldhabi" panose="01000000000000000000" pitchFamily="2" charset="-78"/>
              </a:rPr>
              <a:t>Makefile</a:t>
            </a:r>
            <a:r>
              <a:rPr lang="en-US" sz="2000" dirty="0">
                <a:latin typeface="Amasis MT Pro Light" panose="020B0604020202020204" pitchFamily="18" charset="0"/>
                <a:cs typeface="Aldhabi" panose="01000000000000000000" pitchFamily="2" charset="-78"/>
              </a:rPr>
              <a:t> and 11 lines of YAML.</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In total, the HTTP Server requires 5,806 lines of code. </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Tree>
    <p:extLst>
      <p:ext uri="{BB962C8B-B14F-4D97-AF65-F5344CB8AC3E}">
        <p14:creationId xmlns:p14="http://schemas.microsoft.com/office/powerpoint/2010/main" val="3081596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Structure Overview</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465486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module </a:t>
            </a:r>
            <a:r>
              <a:rPr lang="en-US" sz="2000" i="1" dirty="0">
                <a:latin typeface="Amasis MT Pro Light" panose="020B0604020202020204" pitchFamily="18" charset="0"/>
                <a:cs typeface="Aldhabi" panose="01000000000000000000" pitchFamily="2" charset="-78"/>
              </a:rPr>
              <a:t>server</a:t>
            </a:r>
            <a:r>
              <a:rPr lang="en-US" sz="2000" dirty="0">
                <a:latin typeface="Amasis MT Pro Light" panose="020B0604020202020204" pitchFamily="18" charset="0"/>
                <a:cs typeface="Aldhabi" panose="01000000000000000000" pitchFamily="2" charset="-78"/>
              </a:rPr>
              <a:t> provides the top-level Server object, which provides methods for handling HTTP Request at each endpoint.</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module </a:t>
            </a:r>
            <a:r>
              <a:rPr lang="en-US" sz="2000" i="1" dirty="0">
                <a:latin typeface="Amasis MT Pro Light" panose="020B0604020202020204" pitchFamily="18" charset="0"/>
                <a:cs typeface="Aldhabi" panose="01000000000000000000" pitchFamily="2" charset="-78"/>
              </a:rPr>
              <a:t>communication </a:t>
            </a:r>
            <a:r>
              <a:rPr lang="en-US" sz="2000" dirty="0">
                <a:latin typeface="Amasis MT Pro Light" panose="020B0604020202020204" pitchFamily="18" charset="0"/>
                <a:cs typeface="Aldhabi" panose="01000000000000000000" pitchFamily="2" charset="-78"/>
              </a:rPr>
              <a:t>provides types for parsing the JSON data sent from the Front-End and types for building JSON data to respond with.</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module </a:t>
            </a:r>
            <a:r>
              <a:rPr lang="en-US" sz="2000" i="1" dirty="0">
                <a:latin typeface="Amasis MT Pro Light" panose="020B0604020202020204" pitchFamily="18" charset="0"/>
                <a:cs typeface="Aldhabi" panose="01000000000000000000" pitchFamily="2" charset="-78"/>
              </a:rPr>
              <a:t>database</a:t>
            </a:r>
            <a:r>
              <a:rPr lang="en-US" sz="2000" dirty="0">
                <a:latin typeface="Amasis MT Pro Light" panose="020B0604020202020204" pitchFamily="18" charset="0"/>
                <a:cs typeface="Aldhabi" panose="01000000000000000000" pitchFamily="2" charset="-78"/>
              </a:rPr>
              <a:t> provides the Store object, whose methods wrap the functions generated by </a:t>
            </a:r>
            <a:r>
              <a:rPr lang="en-US" sz="2000" dirty="0" err="1">
                <a:latin typeface="Amasis MT Pro Light" panose="020B0604020202020204" pitchFamily="18" charset="0"/>
                <a:cs typeface="Aldhabi" panose="01000000000000000000" pitchFamily="2" charset="-78"/>
              </a:rPr>
              <a:t>sqlc</a:t>
            </a:r>
            <a:r>
              <a:rPr lang="en-US" sz="2000" dirty="0">
                <a:latin typeface="Amasis MT Pro Light" panose="020B0604020202020204" pitchFamily="18" charset="0"/>
                <a:cs typeface="Aldhabi" panose="01000000000000000000" pitchFamily="2" charset="-78"/>
              </a:rPr>
              <a:t>. Generally, Store executes database queries and converts the results to </a:t>
            </a:r>
            <a:r>
              <a:rPr lang="en-US" sz="2000" i="1" dirty="0">
                <a:latin typeface="Amasis MT Pro Light" panose="020B0604020202020204" pitchFamily="18" charset="0"/>
                <a:cs typeface="Aldhabi" panose="01000000000000000000" pitchFamily="2" charset="-78"/>
              </a:rPr>
              <a:t>communication</a:t>
            </a:r>
            <a:r>
              <a:rPr lang="en-US" sz="2000" dirty="0">
                <a:latin typeface="Amasis MT Pro Light" panose="020B0604020202020204" pitchFamily="18" charset="0"/>
                <a:cs typeface="Aldhabi" panose="01000000000000000000" pitchFamily="2" charset="-78"/>
              </a:rPr>
              <a:t> types.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module </a:t>
            </a:r>
            <a:r>
              <a:rPr lang="en-US" sz="2000" i="1" dirty="0">
                <a:latin typeface="Amasis MT Pro Light" panose="020B0604020202020204" pitchFamily="18" charset="0"/>
                <a:cs typeface="Aldhabi" panose="01000000000000000000" pitchFamily="2" charset="-78"/>
              </a:rPr>
              <a:t>config</a:t>
            </a:r>
            <a:r>
              <a:rPr lang="en-US" sz="2000" dirty="0">
                <a:latin typeface="Amasis MT Pro Light" panose="020B0604020202020204" pitchFamily="18" charset="0"/>
                <a:cs typeface="Aldhabi" panose="01000000000000000000" pitchFamily="2" charset="-78"/>
              </a:rPr>
              <a:t> validates and loads the .</a:t>
            </a:r>
            <a:r>
              <a:rPr lang="en-US" sz="2000" i="1" dirty="0">
                <a:latin typeface="Amasis MT Pro Light" panose="020B0604020202020204" pitchFamily="18" charset="0"/>
                <a:cs typeface="Aldhabi" panose="01000000000000000000" pitchFamily="2" charset="-78"/>
              </a:rPr>
              <a:t>env</a:t>
            </a:r>
            <a:r>
              <a:rPr lang="en-US" sz="2000" dirty="0">
                <a:latin typeface="Amasis MT Pro Light" panose="020B0604020202020204" pitchFamily="18" charset="0"/>
                <a:cs typeface="Aldhabi" panose="01000000000000000000" pitchFamily="2" charset="-78"/>
              </a:rPr>
              <a:t> file.</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module </a:t>
            </a:r>
            <a:r>
              <a:rPr lang="en-US" sz="2000" i="1" dirty="0">
                <a:latin typeface="Amasis MT Pro Light" panose="020B0604020202020204" pitchFamily="18" charset="0"/>
                <a:cs typeface="Aldhabi" panose="01000000000000000000" pitchFamily="2" charset="-78"/>
              </a:rPr>
              <a:t>util</a:t>
            </a:r>
            <a:r>
              <a:rPr lang="en-US" sz="2000" dirty="0">
                <a:latin typeface="Amasis MT Pro Light" panose="020B0604020202020204" pitchFamily="18" charset="0"/>
                <a:cs typeface="Aldhabi" panose="01000000000000000000" pitchFamily="2" charset="-78"/>
              </a:rPr>
              <a:t> provides pure functions for utility purposes, that perform, for example, regular expression input validation and password encryption.</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Tree>
    <p:extLst>
      <p:ext uri="{BB962C8B-B14F-4D97-AF65-F5344CB8AC3E}">
        <p14:creationId xmlns:p14="http://schemas.microsoft.com/office/powerpoint/2010/main" val="3855446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Structure Diagram</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961545"/>
          </a:xfrm>
          <a:prstGeom prst="rect">
            <a:avLst/>
          </a:prstGeom>
          <a:noFill/>
        </p:spPr>
        <p:txBody>
          <a:bodyPr wrap="square" rtlCol="0">
            <a:spAutoFit/>
          </a:bodyPr>
          <a:lstStyle/>
          <a:p>
            <a:pPr marL="342900" indent="-342900">
              <a:lnSpc>
                <a:spcPct val="150000"/>
              </a:lnSpc>
              <a:buFont typeface="Arial" panose="020B0604020202020204" pitchFamily="34" charset="0"/>
              <a:buChar char="•"/>
            </a:pP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pic>
        <p:nvPicPr>
          <p:cNvPr id="3" name="Picture 2">
            <a:extLst>
              <a:ext uri="{FF2B5EF4-FFF2-40B4-BE49-F238E27FC236}">
                <a16:creationId xmlns:a16="http://schemas.microsoft.com/office/drawing/2014/main" id="{B8980218-778F-D24A-0BE9-8C80C31913C4}"/>
              </a:ext>
            </a:extLst>
          </p:cNvPr>
          <p:cNvPicPr>
            <a:picLocks noChangeAspect="1"/>
          </p:cNvPicPr>
          <p:nvPr/>
        </p:nvPicPr>
        <p:blipFill>
          <a:blip r:embed="rId2"/>
          <a:stretch>
            <a:fillRect/>
          </a:stretch>
        </p:blipFill>
        <p:spPr>
          <a:xfrm>
            <a:off x="0" y="1283757"/>
            <a:ext cx="12192000" cy="5611285"/>
          </a:xfrm>
          <a:prstGeom prst="rect">
            <a:avLst/>
          </a:prstGeom>
        </p:spPr>
      </p:pic>
    </p:spTree>
    <p:extLst>
      <p:ext uri="{BB962C8B-B14F-4D97-AF65-F5344CB8AC3E}">
        <p14:creationId xmlns:p14="http://schemas.microsoft.com/office/powerpoint/2010/main" val="24139854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Structure Overview</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419319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I will describe these modules starting with the simplest and moving to the more complex.</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They will be addressed in this order:</a:t>
            </a:r>
          </a:p>
          <a:p>
            <a:pPr>
              <a:lnSpc>
                <a:spcPct val="150000"/>
              </a:lnSpc>
            </a:pPr>
            <a:endParaRPr lang="en-US" sz="2000" dirty="0">
              <a:latin typeface="Amasis MT Pro Light" panose="020B0604020202020204" pitchFamily="18" charset="0"/>
              <a:cs typeface="Aldhabi" panose="01000000000000000000" pitchFamily="2" charset="-78"/>
            </a:endParaRPr>
          </a:p>
          <a:p>
            <a:pPr marL="457200" indent="-457200">
              <a:lnSpc>
                <a:spcPct val="150000"/>
              </a:lnSpc>
              <a:buFont typeface="+mj-lt"/>
              <a:buAutoNum type="arabicPeriod"/>
            </a:pPr>
            <a:r>
              <a:rPr lang="en-US" sz="2000" i="1" dirty="0">
                <a:latin typeface="Amasis MT Pro Light" panose="020B0604020202020204" pitchFamily="18" charset="0"/>
                <a:cs typeface="Aldhabi" panose="01000000000000000000" pitchFamily="2" charset="-78"/>
              </a:rPr>
              <a:t>config</a:t>
            </a:r>
          </a:p>
          <a:p>
            <a:pPr marL="457200" indent="-457200">
              <a:lnSpc>
                <a:spcPct val="150000"/>
              </a:lnSpc>
              <a:buFont typeface="+mj-lt"/>
              <a:buAutoNum type="arabicPeriod"/>
            </a:pPr>
            <a:r>
              <a:rPr lang="en-US" sz="2000" i="1" dirty="0">
                <a:latin typeface="Amasis MT Pro Light" panose="020B0604020202020204" pitchFamily="18" charset="0"/>
                <a:cs typeface="Aldhabi" panose="01000000000000000000" pitchFamily="2" charset="-78"/>
              </a:rPr>
              <a:t>communication</a:t>
            </a:r>
          </a:p>
          <a:p>
            <a:pPr marL="457200" indent="-457200">
              <a:lnSpc>
                <a:spcPct val="150000"/>
              </a:lnSpc>
              <a:buFont typeface="+mj-lt"/>
              <a:buAutoNum type="arabicPeriod"/>
            </a:pPr>
            <a:r>
              <a:rPr lang="en-US" sz="2000" i="1" dirty="0">
                <a:latin typeface="Amasis MT Pro Light" panose="020B0604020202020204" pitchFamily="18" charset="0"/>
                <a:cs typeface="Aldhabi" panose="01000000000000000000" pitchFamily="2" charset="-78"/>
              </a:rPr>
              <a:t>util</a:t>
            </a:r>
          </a:p>
          <a:p>
            <a:pPr marL="457200" indent="-457200">
              <a:lnSpc>
                <a:spcPct val="150000"/>
              </a:lnSpc>
              <a:buFont typeface="+mj-lt"/>
              <a:buAutoNum type="arabicPeriod"/>
            </a:pPr>
            <a:r>
              <a:rPr lang="en-US" sz="2000" i="1" dirty="0">
                <a:latin typeface="Amasis MT Pro Light" panose="020B0604020202020204" pitchFamily="18" charset="0"/>
                <a:cs typeface="Aldhabi" panose="01000000000000000000" pitchFamily="2" charset="-78"/>
              </a:rPr>
              <a:t>database</a:t>
            </a:r>
          </a:p>
          <a:p>
            <a:pPr marL="457200" indent="-457200">
              <a:lnSpc>
                <a:spcPct val="150000"/>
              </a:lnSpc>
              <a:buFont typeface="+mj-lt"/>
              <a:buAutoNum type="arabicPeriod"/>
            </a:pPr>
            <a:r>
              <a:rPr lang="en-US" sz="2000" i="1" dirty="0">
                <a:latin typeface="Amasis MT Pro Light" panose="020B0604020202020204" pitchFamily="18" charset="0"/>
                <a:cs typeface="Aldhabi" panose="01000000000000000000" pitchFamily="2" charset="-78"/>
              </a:rPr>
              <a:t>server</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Tree>
    <p:extLst>
      <p:ext uri="{BB962C8B-B14F-4D97-AF65-F5344CB8AC3E}">
        <p14:creationId xmlns:p14="http://schemas.microsoft.com/office/powerpoint/2010/main" val="29470489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Structure Diagram</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961545"/>
          </a:xfrm>
          <a:prstGeom prst="rect">
            <a:avLst/>
          </a:prstGeom>
          <a:noFill/>
        </p:spPr>
        <p:txBody>
          <a:bodyPr wrap="square" rtlCol="0">
            <a:spAutoFit/>
          </a:bodyPr>
          <a:lstStyle/>
          <a:p>
            <a:pPr marL="342900" indent="-342900">
              <a:lnSpc>
                <a:spcPct val="150000"/>
              </a:lnSpc>
              <a:buFont typeface="Arial" panose="020B0604020202020204" pitchFamily="34" charset="0"/>
              <a:buChar char="•"/>
            </a:pP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pic>
        <p:nvPicPr>
          <p:cNvPr id="3" name="Picture 2">
            <a:extLst>
              <a:ext uri="{FF2B5EF4-FFF2-40B4-BE49-F238E27FC236}">
                <a16:creationId xmlns:a16="http://schemas.microsoft.com/office/drawing/2014/main" id="{B8980218-778F-D24A-0BE9-8C80C31913C4}"/>
              </a:ext>
            </a:extLst>
          </p:cNvPr>
          <p:cNvPicPr>
            <a:picLocks noChangeAspect="1"/>
          </p:cNvPicPr>
          <p:nvPr/>
        </p:nvPicPr>
        <p:blipFill>
          <a:blip r:embed="rId2"/>
          <a:stretch>
            <a:fillRect/>
          </a:stretch>
        </p:blipFill>
        <p:spPr>
          <a:xfrm>
            <a:off x="0" y="1283757"/>
            <a:ext cx="12192000" cy="5611285"/>
          </a:xfrm>
          <a:prstGeom prst="rect">
            <a:avLst/>
          </a:prstGeom>
        </p:spPr>
      </p:pic>
      <p:sp>
        <p:nvSpPr>
          <p:cNvPr id="2" name="Oval 1">
            <a:extLst>
              <a:ext uri="{FF2B5EF4-FFF2-40B4-BE49-F238E27FC236}">
                <a16:creationId xmlns:a16="http://schemas.microsoft.com/office/drawing/2014/main" id="{7B6E22DD-5F65-F08B-3038-243A4D0D6F6F}"/>
              </a:ext>
            </a:extLst>
          </p:cNvPr>
          <p:cNvSpPr/>
          <p:nvPr/>
        </p:nvSpPr>
        <p:spPr>
          <a:xfrm>
            <a:off x="7569200" y="4724400"/>
            <a:ext cx="4622800" cy="2170642"/>
          </a:xfrm>
          <a:prstGeom prst="ellipse">
            <a:avLst/>
          </a:prstGeom>
          <a:solidFill>
            <a:srgbClr val="FFC000">
              <a:alpha val="18039"/>
            </a:srgb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8919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1446550"/>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Module </a:t>
            </a:r>
            <a:r>
              <a:rPr lang="en-US" sz="4400" i="1" dirty="0">
                <a:latin typeface="Aldhabi" panose="01000000000000000000" pitchFamily="2" charset="-78"/>
                <a:cs typeface="Aldhabi" panose="01000000000000000000" pitchFamily="2" charset="-78"/>
              </a:rPr>
              <a:t>config</a:t>
            </a:r>
          </a:p>
          <a:p>
            <a:pPr algn="ct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373153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module </a:t>
            </a:r>
            <a:r>
              <a:rPr lang="en-US" sz="2000" i="1" dirty="0">
                <a:latin typeface="Amasis MT Pro Light" panose="020B0604020202020204" pitchFamily="18" charset="0"/>
                <a:cs typeface="Aldhabi" panose="01000000000000000000" pitchFamily="2" charset="-78"/>
              </a:rPr>
              <a:t>config </a:t>
            </a:r>
            <a:r>
              <a:rPr lang="en-US" sz="2000" dirty="0">
                <a:latin typeface="Amasis MT Pro Light" panose="020B0604020202020204" pitchFamily="18" charset="0"/>
                <a:cs typeface="Aldhabi" panose="01000000000000000000" pitchFamily="2" charset="-78"/>
              </a:rPr>
              <a:t>is a simple module. It simply looks for the </a:t>
            </a:r>
            <a:r>
              <a:rPr lang="en-US" sz="2000" i="1" dirty="0">
                <a:latin typeface="Amasis MT Pro Light" panose="020B0604020202020204" pitchFamily="18" charset="0"/>
                <a:cs typeface="Aldhabi" panose="01000000000000000000" pitchFamily="2" charset="-78"/>
              </a:rPr>
              <a:t>.env</a:t>
            </a:r>
            <a:r>
              <a:rPr lang="en-US" sz="2000" dirty="0">
                <a:latin typeface="Amasis MT Pro Light" panose="020B0604020202020204" pitchFamily="18" charset="0"/>
                <a:cs typeface="Aldhabi" panose="01000000000000000000" pitchFamily="2" charset="-78"/>
              </a:rPr>
              <a:t> file and uses it to load environment variables, then confirms that all the necessary environment variables are loaded. If some required ones are missing, it prints the appropriate error message and fatally crashes the HTTP Server.</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Config object is available to all other modules as a global singleton.</a:t>
            </a:r>
          </a:p>
          <a:p>
            <a:pPr marL="342900" indent="-342900">
              <a:lnSpc>
                <a:spcPct val="150000"/>
              </a:lnSpc>
              <a:buFont typeface="Arial" panose="020B0604020202020204" pitchFamily="34" charset="0"/>
              <a:buChar char="•"/>
            </a:pPr>
            <a:r>
              <a:rPr lang="en-US" sz="2000" i="1" dirty="0" err="1">
                <a:latin typeface="Amasis MT Pro Light" panose="020B0604020202020204" pitchFamily="18" charset="0"/>
                <a:cs typeface="Aldhabi" panose="01000000000000000000" pitchFamily="2" charset="-78"/>
              </a:rPr>
              <a:t>Config.Load</a:t>
            </a:r>
            <a:r>
              <a:rPr lang="en-US" sz="2000" dirty="0">
                <a:latin typeface="Amasis MT Pro Light" panose="020B0604020202020204" pitchFamily="18" charset="0"/>
                <a:cs typeface="Aldhabi" panose="01000000000000000000" pitchFamily="2" charset="-78"/>
              </a:rPr>
              <a:t> is called in main immediately after command line arguments have been parsed to validate the environment variables.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server cannot run if required, non-defaulting environment variables are not available. </a:t>
            </a:r>
          </a:p>
        </p:txBody>
      </p:sp>
    </p:spTree>
    <p:extLst>
      <p:ext uri="{BB962C8B-B14F-4D97-AF65-F5344CB8AC3E}">
        <p14:creationId xmlns:p14="http://schemas.microsoft.com/office/powerpoint/2010/main" val="3696944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1446550"/>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Module </a:t>
            </a:r>
            <a:r>
              <a:rPr lang="en-US" sz="4400" i="1" dirty="0">
                <a:latin typeface="Aldhabi" panose="01000000000000000000" pitchFamily="2" charset="-78"/>
                <a:cs typeface="Aldhabi" panose="01000000000000000000" pitchFamily="2" charset="-78"/>
              </a:rPr>
              <a:t>config</a:t>
            </a:r>
          </a:p>
          <a:p>
            <a:pPr algn="ct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326986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code below is an interesting case. It demonstrates how config requires the environment “DB_CONTAINER_NAME” be present but only if “</a:t>
            </a:r>
            <a:r>
              <a:rPr lang="en-US" sz="2000" dirty="0" err="1">
                <a:latin typeface="Amasis MT Pro Light" panose="020B0604020202020204" pitchFamily="18" charset="0"/>
                <a:cs typeface="Aldhabi" panose="01000000000000000000" pitchFamily="2" charset="-78"/>
              </a:rPr>
              <a:t>DockerMode</a:t>
            </a:r>
            <a:r>
              <a:rPr lang="en-US" sz="2000" dirty="0">
                <a:latin typeface="Amasis MT Pro Light" panose="020B0604020202020204" pitchFamily="18" charset="0"/>
                <a:cs typeface="Aldhabi" panose="01000000000000000000" pitchFamily="2" charset="-78"/>
              </a:rPr>
              <a:t>” is true.</a:t>
            </a:r>
          </a:p>
          <a:p>
            <a:pPr marL="342900" indent="-342900">
              <a:lnSpc>
                <a:spcPct val="150000"/>
              </a:lnSpc>
              <a:buFont typeface="Arial" panose="020B0604020202020204" pitchFamily="34" charset="0"/>
              <a:buChar char="•"/>
            </a:pPr>
            <a:r>
              <a:rPr lang="en-US" sz="2000" dirty="0" err="1">
                <a:latin typeface="Amasis MT Pro Light" panose="020B0604020202020204" pitchFamily="18" charset="0"/>
                <a:cs typeface="Aldhabi" panose="01000000000000000000" pitchFamily="2" charset="-78"/>
              </a:rPr>
              <a:t>DockerMode</a:t>
            </a:r>
            <a:r>
              <a:rPr lang="en-US" sz="2000" dirty="0">
                <a:latin typeface="Amasis MT Pro Light" panose="020B0604020202020204" pitchFamily="18" charset="0"/>
                <a:cs typeface="Aldhabi" panose="01000000000000000000" pitchFamily="2" charset="-78"/>
              </a:rPr>
              <a:t> is set when the executable is run with the flag –docker=true.</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This is necessary because Config can produce a database connection string from its environment variables, and this string looks different if the HTTP Server process is running inside a docker container and connecting to the database over a docker network.</a:t>
            </a:r>
          </a:p>
          <a:p>
            <a:pPr marL="342900" indent="-342900">
              <a:lnSpc>
                <a:spcPct val="150000"/>
              </a:lnSpc>
              <a:buFont typeface="Arial" panose="020B0604020202020204" pitchFamily="34" charset="0"/>
              <a:buChar char="•"/>
            </a:pPr>
            <a:endParaRPr lang="en-US" sz="2000" dirty="0">
              <a:latin typeface="Amasis MT Pro Light" panose="020B0604020202020204" pitchFamily="18" charset="0"/>
              <a:cs typeface="Aldhabi" panose="01000000000000000000" pitchFamily="2" charset="-78"/>
            </a:endParaRPr>
          </a:p>
        </p:txBody>
      </p:sp>
      <p:pic>
        <p:nvPicPr>
          <p:cNvPr id="3" name="Picture 2">
            <a:extLst>
              <a:ext uri="{FF2B5EF4-FFF2-40B4-BE49-F238E27FC236}">
                <a16:creationId xmlns:a16="http://schemas.microsoft.com/office/drawing/2014/main" id="{2CA1A04E-461E-094D-5000-58610CFD8F81}"/>
              </a:ext>
            </a:extLst>
          </p:cNvPr>
          <p:cNvPicPr>
            <a:picLocks noChangeAspect="1"/>
          </p:cNvPicPr>
          <p:nvPr/>
        </p:nvPicPr>
        <p:blipFill>
          <a:blip r:embed="rId2"/>
          <a:stretch>
            <a:fillRect/>
          </a:stretch>
        </p:blipFill>
        <p:spPr>
          <a:xfrm>
            <a:off x="596348" y="4477903"/>
            <a:ext cx="6816249" cy="2142586"/>
          </a:xfrm>
          <a:prstGeom prst="rect">
            <a:avLst/>
          </a:prstGeom>
        </p:spPr>
      </p:pic>
    </p:spTree>
    <p:extLst>
      <p:ext uri="{BB962C8B-B14F-4D97-AF65-F5344CB8AC3E}">
        <p14:creationId xmlns:p14="http://schemas.microsoft.com/office/powerpoint/2010/main" val="1371159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2D381-2B53-5E16-51D1-39681128824D}"/>
              </a:ext>
            </a:extLst>
          </p:cNvPr>
          <p:cNvSpPr>
            <a:spLocks noGrp="1"/>
          </p:cNvSpPr>
          <p:nvPr>
            <p:ph type="title"/>
          </p:nvPr>
        </p:nvSpPr>
        <p:spPr/>
        <p:txBody>
          <a:bodyPr/>
          <a:lstStyle/>
          <a:p>
            <a:r>
              <a:rPr lang="en-US" dirty="0">
                <a:latin typeface="Aldhabi" panose="01000000000000000000" pitchFamily="2" charset="-78"/>
                <a:cs typeface="Aldhabi" panose="01000000000000000000" pitchFamily="2" charset="-78"/>
              </a:rPr>
              <a:t>Project Overview</a:t>
            </a:r>
          </a:p>
        </p:txBody>
      </p:sp>
      <p:sp>
        <p:nvSpPr>
          <p:cNvPr id="4" name="Text Placeholder 3">
            <a:extLst>
              <a:ext uri="{FF2B5EF4-FFF2-40B4-BE49-F238E27FC236}">
                <a16:creationId xmlns:a16="http://schemas.microsoft.com/office/drawing/2014/main" id="{A02BB807-05F4-480C-D9F5-26C63B63ECF1}"/>
              </a:ext>
            </a:extLst>
          </p:cNvPr>
          <p:cNvSpPr>
            <a:spLocks noGrp="1"/>
          </p:cNvSpPr>
          <p:nvPr>
            <p:ph type="body" idx="1"/>
          </p:nvPr>
        </p:nvSpPr>
        <p:spPr/>
        <p:txBody>
          <a:bodyPr/>
          <a:lstStyle/>
          <a:p>
            <a:pPr marL="342900" indent="-342900">
              <a:buFontTx/>
              <a:buChar char="-"/>
            </a:pPr>
            <a:endParaRPr lang="en-US" dirty="0"/>
          </a:p>
        </p:txBody>
      </p:sp>
    </p:spTree>
    <p:extLst>
      <p:ext uri="{BB962C8B-B14F-4D97-AF65-F5344CB8AC3E}">
        <p14:creationId xmlns:p14="http://schemas.microsoft.com/office/powerpoint/2010/main" val="5314759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Structure Diagram</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961545"/>
          </a:xfrm>
          <a:prstGeom prst="rect">
            <a:avLst/>
          </a:prstGeom>
          <a:noFill/>
        </p:spPr>
        <p:txBody>
          <a:bodyPr wrap="square" rtlCol="0">
            <a:spAutoFit/>
          </a:bodyPr>
          <a:lstStyle/>
          <a:p>
            <a:pPr marL="342900" indent="-342900">
              <a:lnSpc>
                <a:spcPct val="150000"/>
              </a:lnSpc>
              <a:buFont typeface="Arial" panose="020B0604020202020204" pitchFamily="34" charset="0"/>
              <a:buChar char="•"/>
            </a:pP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pic>
        <p:nvPicPr>
          <p:cNvPr id="3" name="Picture 2">
            <a:extLst>
              <a:ext uri="{FF2B5EF4-FFF2-40B4-BE49-F238E27FC236}">
                <a16:creationId xmlns:a16="http://schemas.microsoft.com/office/drawing/2014/main" id="{B8980218-778F-D24A-0BE9-8C80C31913C4}"/>
              </a:ext>
            </a:extLst>
          </p:cNvPr>
          <p:cNvPicPr>
            <a:picLocks noChangeAspect="1"/>
          </p:cNvPicPr>
          <p:nvPr/>
        </p:nvPicPr>
        <p:blipFill>
          <a:blip r:embed="rId2"/>
          <a:stretch>
            <a:fillRect/>
          </a:stretch>
        </p:blipFill>
        <p:spPr>
          <a:xfrm>
            <a:off x="0" y="1283757"/>
            <a:ext cx="12192000" cy="5611285"/>
          </a:xfrm>
          <a:prstGeom prst="rect">
            <a:avLst/>
          </a:prstGeom>
        </p:spPr>
      </p:pic>
      <p:sp>
        <p:nvSpPr>
          <p:cNvPr id="2" name="Oval 1">
            <a:extLst>
              <a:ext uri="{FF2B5EF4-FFF2-40B4-BE49-F238E27FC236}">
                <a16:creationId xmlns:a16="http://schemas.microsoft.com/office/drawing/2014/main" id="{7B6E22DD-5F65-F08B-3038-243A4D0D6F6F}"/>
              </a:ext>
            </a:extLst>
          </p:cNvPr>
          <p:cNvSpPr/>
          <p:nvPr/>
        </p:nvSpPr>
        <p:spPr>
          <a:xfrm>
            <a:off x="9118600" y="901700"/>
            <a:ext cx="2477052" cy="1346199"/>
          </a:xfrm>
          <a:prstGeom prst="ellipse">
            <a:avLst/>
          </a:prstGeom>
          <a:solidFill>
            <a:srgbClr val="FFC000">
              <a:alpha val="18039"/>
            </a:srgb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27631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1446550"/>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Module </a:t>
            </a:r>
            <a:r>
              <a:rPr lang="en-US" sz="4400" i="1" dirty="0">
                <a:latin typeface="Aldhabi" panose="01000000000000000000" pitchFamily="2" charset="-78"/>
                <a:cs typeface="Aldhabi" panose="01000000000000000000" pitchFamily="2" charset="-78"/>
              </a:rPr>
              <a:t>communication</a:t>
            </a:r>
          </a:p>
          <a:p>
            <a:pPr algn="ct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234654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module </a:t>
            </a:r>
            <a:r>
              <a:rPr lang="en-US" sz="2000" i="1" dirty="0">
                <a:latin typeface="Amasis MT Pro Light" panose="020B0604020202020204" pitchFamily="18" charset="0"/>
                <a:cs typeface="Aldhabi" panose="01000000000000000000" pitchFamily="2" charset="-78"/>
              </a:rPr>
              <a:t>communication</a:t>
            </a:r>
            <a:r>
              <a:rPr lang="en-US" sz="2000" dirty="0">
                <a:latin typeface="Amasis MT Pro Light" panose="020B0604020202020204" pitchFamily="18" charset="0"/>
                <a:cs typeface="Aldhabi" panose="01000000000000000000" pitchFamily="2" charset="-78"/>
              </a:rPr>
              <a:t> provides the types expected by both the HTTP server and front-end client.</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For example, the “/register” endpoint expects the body of the HTTP Request to contain a JSON string that can be parsed into a client-to-server communication entity structured as follows:</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
        <p:nvSpPr>
          <p:cNvPr id="2" name="TextBox 1">
            <a:extLst>
              <a:ext uri="{FF2B5EF4-FFF2-40B4-BE49-F238E27FC236}">
                <a16:creationId xmlns:a16="http://schemas.microsoft.com/office/drawing/2014/main" id="{FAC16684-65CA-FE6A-2CE1-4DF2EA740206}"/>
              </a:ext>
            </a:extLst>
          </p:cNvPr>
          <p:cNvSpPr txBox="1"/>
          <p:nvPr/>
        </p:nvSpPr>
        <p:spPr>
          <a:xfrm>
            <a:off x="867645" y="3622481"/>
            <a:ext cx="10456709" cy="2862322"/>
          </a:xfrm>
          <a:prstGeom prst="rect">
            <a:avLst/>
          </a:prstGeom>
          <a:noFill/>
        </p:spPr>
        <p:txBody>
          <a:bodyPr wrap="none" rtlCol="0">
            <a:spAutoFit/>
          </a:bodyPr>
          <a:lstStyle/>
          <a:p>
            <a:r>
              <a:rPr lang="en-US" b="0" dirty="0">
                <a:solidFill>
                  <a:srgbClr val="7CA668"/>
                </a:solidFill>
                <a:effectLst/>
                <a:latin typeface="Fira Code" pitchFamily="1" charset="0"/>
              </a:rPr>
              <a:t>// Register is dispatched to the server when the client clicks “Submit” </a:t>
            </a:r>
            <a:br>
              <a:rPr lang="en-US" b="0" dirty="0">
                <a:solidFill>
                  <a:srgbClr val="7CA668"/>
                </a:solidFill>
                <a:effectLst/>
                <a:latin typeface="Fira Code" pitchFamily="1" charset="0"/>
              </a:rPr>
            </a:br>
            <a:r>
              <a:rPr lang="en-US" b="0" dirty="0">
                <a:solidFill>
                  <a:srgbClr val="7CA668"/>
                </a:solidFill>
                <a:effectLst/>
                <a:latin typeface="Fira Code" pitchFamily="1" charset="0"/>
              </a:rPr>
              <a:t>on the register form.</a:t>
            </a:r>
            <a:endParaRPr lang="en-US" b="0" dirty="0">
              <a:solidFill>
                <a:srgbClr val="FFFFFF"/>
              </a:solidFill>
              <a:effectLst/>
              <a:latin typeface="Fira Code" pitchFamily="1" charset="0"/>
            </a:endParaRPr>
          </a:p>
          <a:p>
            <a:r>
              <a:rPr lang="en-US" b="0" dirty="0">
                <a:solidFill>
                  <a:srgbClr val="569CD6"/>
                </a:solidFill>
                <a:effectLst/>
                <a:latin typeface="Fira Code" pitchFamily="1" charset="0"/>
              </a:rPr>
              <a:t>type</a:t>
            </a:r>
            <a:r>
              <a:rPr lang="en-US" b="0" dirty="0">
                <a:solidFill>
                  <a:srgbClr val="FFFFFF"/>
                </a:solidFill>
                <a:effectLst/>
                <a:latin typeface="Fira Code" pitchFamily="1" charset="0"/>
              </a:rPr>
              <a:t> </a:t>
            </a:r>
            <a:r>
              <a:rPr lang="en-US" b="0" dirty="0">
                <a:solidFill>
                  <a:srgbClr val="4EC9B0"/>
                </a:solidFill>
                <a:effectLst/>
                <a:latin typeface="Fira Code" pitchFamily="1" charset="0"/>
              </a:rPr>
              <a:t>Register</a:t>
            </a:r>
            <a:r>
              <a:rPr lang="en-US" b="0" dirty="0">
                <a:solidFill>
                  <a:srgbClr val="FFFFFF"/>
                </a:solidFill>
                <a:effectLst/>
                <a:latin typeface="Fira Code" pitchFamily="1" charset="0"/>
              </a:rPr>
              <a:t> </a:t>
            </a:r>
            <a:r>
              <a:rPr lang="en-US" b="0" dirty="0">
                <a:solidFill>
                  <a:srgbClr val="569CD6"/>
                </a:solidFill>
                <a:effectLst/>
                <a:latin typeface="Fira Code" pitchFamily="1" charset="0"/>
              </a:rPr>
              <a:t>struct</a:t>
            </a:r>
            <a:r>
              <a:rPr lang="en-US" b="0" dirty="0">
                <a:solidFill>
                  <a:srgbClr val="FFFFFF"/>
                </a:solidFill>
                <a:effectLst/>
                <a:latin typeface="Fira Code" pitchFamily="1" charset="0"/>
              </a:rPr>
              <a:t> {</a:t>
            </a:r>
          </a:p>
          <a:p>
            <a:r>
              <a:rPr lang="en-US" b="0" dirty="0">
                <a:solidFill>
                  <a:srgbClr val="FFFFFF"/>
                </a:solidFill>
                <a:effectLst/>
                <a:latin typeface="Fira Code" pitchFamily="1" charset="0"/>
              </a:rPr>
              <a:t>    Username       </a:t>
            </a:r>
            <a:r>
              <a:rPr lang="en-US" b="0" dirty="0">
                <a:solidFill>
                  <a:srgbClr val="569CD6"/>
                </a:solidFill>
                <a:effectLst/>
                <a:latin typeface="Fira Code" pitchFamily="1" charset="0"/>
              </a:rPr>
              <a:t>string</a:t>
            </a:r>
            <a:endParaRPr lang="en-US" b="0" dirty="0">
              <a:solidFill>
                <a:srgbClr val="FFFFFF"/>
              </a:solidFill>
              <a:effectLst/>
              <a:latin typeface="Fira Code" pitchFamily="1" charset="0"/>
            </a:endParaRPr>
          </a:p>
          <a:p>
            <a:r>
              <a:rPr lang="en-US" b="0" dirty="0">
                <a:solidFill>
                  <a:srgbClr val="FFFFFF"/>
                </a:solidFill>
                <a:effectLst/>
                <a:latin typeface="Fira Code" pitchFamily="1" charset="0"/>
              </a:rPr>
              <a:t>    Password       </a:t>
            </a:r>
            <a:r>
              <a:rPr lang="en-US" b="0" dirty="0">
                <a:solidFill>
                  <a:srgbClr val="569CD6"/>
                </a:solidFill>
                <a:effectLst/>
                <a:latin typeface="Fira Code" pitchFamily="1" charset="0"/>
              </a:rPr>
              <a:t>string</a:t>
            </a:r>
            <a:endParaRPr lang="en-US" b="0" dirty="0">
              <a:solidFill>
                <a:srgbClr val="FFFFFF"/>
              </a:solidFill>
              <a:effectLst/>
              <a:latin typeface="Fira Code" pitchFamily="1" charset="0"/>
            </a:endParaRPr>
          </a:p>
          <a:p>
            <a:r>
              <a:rPr lang="en-US" b="0" dirty="0">
                <a:solidFill>
                  <a:srgbClr val="FFFFFF"/>
                </a:solidFill>
                <a:effectLst/>
                <a:latin typeface="Fira Code" pitchFamily="1" charset="0"/>
              </a:rPr>
              <a:t>    </a:t>
            </a:r>
            <a:r>
              <a:rPr lang="en-US" b="0" dirty="0" err="1">
                <a:solidFill>
                  <a:srgbClr val="FFFFFF"/>
                </a:solidFill>
                <a:effectLst/>
                <a:latin typeface="Fira Code" pitchFamily="1" charset="0"/>
              </a:rPr>
              <a:t>RetypePassword</a:t>
            </a:r>
            <a:r>
              <a:rPr lang="en-US" b="0" dirty="0">
                <a:solidFill>
                  <a:srgbClr val="FFFFFF"/>
                </a:solidFill>
                <a:effectLst/>
                <a:latin typeface="Fira Code" pitchFamily="1" charset="0"/>
              </a:rPr>
              <a:t> </a:t>
            </a:r>
            <a:r>
              <a:rPr lang="en-US" b="0" dirty="0">
                <a:solidFill>
                  <a:srgbClr val="569CD6"/>
                </a:solidFill>
                <a:effectLst/>
                <a:latin typeface="Fira Code" pitchFamily="1" charset="0"/>
              </a:rPr>
              <a:t>string</a:t>
            </a:r>
            <a:endParaRPr lang="en-US" b="0" dirty="0">
              <a:solidFill>
                <a:srgbClr val="FFFFFF"/>
              </a:solidFill>
              <a:effectLst/>
              <a:latin typeface="Fira Code" pitchFamily="1" charset="0"/>
            </a:endParaRPr>
          </a:p>
          <a:p>
            <a:r>
              <a:rPr lang="en-US" b="0" dirty="0">
                <a:solidFill>
                  <a:srgbClr val="FFFFFF"/>
                </a:solidFill>
                <a:effectLst/>
                <a:latin typeface="Fira Code" pitchFamily="1" charset="0"/>
              </a:rPr>
              <a:t>    Email          </a:t>
            </a:r>
            <a:r>
              <a:rPr lang="en-US" b="0" dirty="0">
                <a:solidFill>
                  <a:srgbClr val="569CD6"/>
                </a:solidFill>
                <a:effectLst/>
                <a:latin typeface="Fira Code" pitchFamily="1" charset="0"/>
              </a:rPr>
              <a:t>string</a:t>
            </a:r>
            <a:endParaRPr lang="en-US" b="0" dirty="0">
              <a:solidFill>
                <a:srgbClr val="FFFFFF"/>
              </a:solidFill>
              <a:effectLst/>
              <a:latin typeface="Fira Code" pitchFamily="1" charset="0"/>
            </a:endParaRPr>
          </a:p>
          <a:p>
            <a:r>
              <a:rPr lang="en-US" b="0" dirty="0">
                <a:solidFill>
                  <a:srgbClr val="FFFFFF"/>
                </a:solidFill>
                <a:effectLst/>
                <a:latin typeface="Fira Code" pitchFamily="1" charset="0"/>
              </a:rPr>
              <a:t>    </a:t>
            </a:r>
            <a:r>
              <a:rPr lang="en-US" b="0" dirty="0" err="1">
                <a:solidFill>
                  <a:srgbClr val="FFFFFF"/>
                </a:solidFill>
                <a:effectLst/>
                <a:latin typeface="Fira Code" pitchFamily="1" charset="0"/>
              </a:rPr>
              <a:t>AgreedToTerms</a:t>
            </a:r>
            <a:r>
              <a:rPr lang="en-US" b="0" dirty="0">
                <a:solidFill>
                  <a:srgbClr val="FFFFFF"/>
                </a:solidFill>
                <a:effectLst/>
                <a:latin typeface="Fira Code" pitchFamily="1" charset="0"/>
              </a:rPr>
              <a:t>  </a:t>
            </a:r>
            <a:r>
              <a:rPr lang="en-US" b="0" dirty="0">
                <a:solidFill>
                  <a:srgbClr val="569CD6"/>
                </a:solidFill>
                <a:effectLst/>
                <a:latin typeface="Fira Code" pitchFamily="1" charset="0"/>
              </a:rPr>
              <a:t>bool</a:t>
            </a:r>
            <a:endParaRPr lang="en-US" b="0" dirty="0">
              <a:solidFill>
                <a:srgbClr val="FFFFFF"/>
              </a:solidFill>
              <a:effectLst/>
              <a:latin typeface="Fira Code" pitchFamily="1" charset="0"/>
            </a:endParaRPr>
          </a:p>
          <a:p>
            <a:r>
              <a:rPr lang="en-US" b="0" dirty="0">
                <a:solidFill>
                  <a:srgbClr val="FFFFFF"/>
                </a:solidFill>
                <a:effectLst/>
                <a:latin typeface="Fira Code" pitchFamily="1" charset="0"/>
              </a:rPr>
              <a:t>}</a:t>
            </a:r>
          </a:p>
          <a:p>
            <a:endParaRPr lang="en-US" dirty="0"/>
          </a:p>
        </p:txBody>
      </p:sp>
    </p:spTree>
    <p:extLst>
      <p:ext uri="{BB962C8B-B14F-4D97-AF65-F5344CB8AC3E}">
        <p14:creationId xmlns:p14="http://schemas.microsoft.com/office/powerpoint/2010/main" val="36587442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1446550"/>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Module </a:t>
            </a:r>
            <a:r>
              <a:rPr lang="en-US" sz="4400" i="1" dirty="0">
                <a:latin typeface="Aldhabi" panose="01000000000000000000" pitchFamily="2" charset="-78"/>
                <a:cs typeface="Aldhabi" panose="01000000000000000000" pitchFamily="2" charset="-78"/>
              </a:rPr>
              <a:t>communication</a:t>
            </a:r>
          </a:p>
          <a:p>
            <a:pPr algn="ct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234654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body of the HTTP Response to a client will ultimately contain a JSON-style string that can be parsed into an array of server-to-client communication entities, which the Front End will process.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For example, the Message entity, often sent when there is a problem with a request, will cause a message to display on the Front End, in either blue or red.</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
        <p:nvSpPr>
          <p:cNvPr id="2" name="TextBox 1">
            <a:extLst>
              <a:ext uri="{FF2B5EF4-FFF2-40B4-BE49-F238E27FC236}">
                <a16:creationId xmlns:a16="http://schemas.microsoft.com/office/drawing/2014/main" id="{FAC16684-65CA-FE6A-2CE1-4DF2EA740206}"/>
              </a:ext>
            </a:extLst>
          </p:cNvPr>
          <p:cNvSpPr txBox="1"/>
          <p:nvPr/>
        </p:nvSpPr>
        <p:spPr>
          <a:xfrm>
            <a:off x="867645" y="3622481"/>
            <a:ext cx="10884711" cy="2031325"/>
          </a:xfrm>
          <a:prstGeom prst="rect">
            <a:avLst/>
          </a:prstGeom>
          <a:noFill/>
        </p:spPr>
        <p:txBody>
          <a:bodyPr wrap="none" rtlCol="0">
            <a:spAutoFit/>
          </a:bodyPr>
          <a:lstStyle/>
          <a:p>
            <a:r>
              <a:rPr lang="en-US" b="0" dirty="0">
                <a:solidFill>
                  <a:srgbClr val="7CA668"/>
                </a:solidFill>
                <a:effectLst/>
                <a:latin typeface="Fira Code" pitchFamily="1" charset="0"/>
              </a:rPr>
              <a:t>// Message is a general communication entity used to provide feedback to a </a:t>
            </a:r>
            <a:br>
              <a:rPr lang="en-US" b="0" dirty="0">
                <a:solidFill>
                  <a:srgbClr val="7CA668"/>
                </a:solidFill>
                <a:effectLst/>
                <a:latin typeface="Fira Code" pitchFamily="1" charset="0"/>
              </a:rPr>
            </a:br>
            <a:r>
              <a:rPr lang="en-US" b="0" dirty="0">
                <a:solidFill>
                  <a:srgbClr val="7CA668"/>
                </a:solidFill>
                <a:effectLst/>
                <a:latin typeface="Fira Code" pitchFamily="1" charset="0"/>
              </a:rPr>
              <a:t>client that some action has completed (or not completed) </a:t>
            </a:r>
          </a:p>
          <a:p>
            <a:r>
              <a:rPr lang="en-US" b="0" dirty="0">
                <a:solidFill>
                  <a:srgbClr val="569CD6"/>
                </a:solidFill>
                <a:effectLst/>
                <a:latin typeface="Fira Code" pitchFamily="1" charset="0"/>
              </a:rPr>
              <a:t>type</a:t>
            </a:r>
            <a:r>
              <a:rPr lang="en-US" b="0" dirty="0">
                <a:solidFill>
                  <a:srgbClr val="FFFFFF"/>
                </a:solidFill>
                <a:effectLst/>
                <a:latin typeface="Fira Code" pitchFamily="1" charset="0"/>
              </a:rPr>
              <a:t> </a:t>
            </a:r>
            <a:r>
              <a:rPr lang="en-US" b="0" dirty="0">
                <a:solidFill>
                  <a:srgbClr val="4EC9B0"/>
                </a:solidFill>
                <a:effectLst/>
                <a:latin typeface="Fira Code" pitchFamily="1" charset="0"/>
              </a:rPr>
              <a:t>Message</a:t>
            </a:r>
            <a:r>
              <a:rPr lang="en-US" b="0" dirty="0">
                <a:solidFill>
                  <a:srgbClr val="FFFFFF"/>
                </a:solidFill>
                <a:effectLst/>
                <a:latin typeface="Fira Code" pitchFamily="1" charset="0"/>
              </a:rPr>
              <a:t> </a:t>
            </a:r>
            <a:r>
              <a:rPr lang="en-US" b="0" dirty="0">
                <a:solidFill>
                  <a:srgbClr val="569CD6"/>
                </a:solidFill>
                <a:effectLst/>
                <a:latin typeface="Fira Code" pitchFamily="1" charset="0"/>
              </a:rPr>
              <a:t>struct</a:t>
            </a:r>
            <a:r>
              <a:rPr lang="en-US" b="0" dirty="0">
                <a:solidFill>
                  <a:srgbClr val="FFFFFF"/>
                </a:solidFill>
                <a:effectLst/>
                <a:latin typeface="Fira Code" pitchFamily="1" charset="0"/>
              </a:rPr>
              <a:t> {</a:t>
            </a:r>
          </a:p>
          <a:p>
            <a:r>
              <a:rPr lang="en-US" b="0" dirty="0">
                <a:solidFill>
                  <a:srgbClr val="FFFFFF"/>
                </a:solidFill>
                <a:effectLst/>
                <a:latin typeface="Fira Code" pitchFamily="1" charset="0"/>
              </a:rPr>
              <a:t>    Success </a:t>
            </a:r>
            <a:r>
              <a:rPr lang="en-US" b="0" dirty="0">
                <a:solidFill>
                  <a:srgbClr val="569CD6"/>
                </a:solidFill>
                <a:effectLst/>
                <a:latin typeface="Fira Code" pitchFamily="1" charset="0"/>
              </a:rPr>
              <a:t>bool</a:t>
            </a:r>
            <a:endParaRPr lang="en-US" b="0" dirty="0">
              <a:solidFill>
                <a:srgbClr val="FFFFFF"/>
              </a:solidFill>
              <a:effectLst/>
              <a:latin typeface="Fira Code" pitchFamily="1" charset="0"/>
            </a:endParaRPr>
          </a:p>
          <a:p>
            <a:r>
              <a:rPr lang="en-US" b="0" dirty="0">
                <a:solidFill>
                  <a:srgbClr val="FFFFFF"/>
                </a:solidFill>
                <a:effectLst/>
                <a:latin typeface="Fira Code" pitchFamily="1" charset="0"/>
              </a:rPr>
              <a:t>    Text    </a:t>
            </a:r>
            <a:r>
              <a:rPr lang="en-US" b="0" dirty="0">
                <a:solidFill>
                  <a:srgbClr val="569CD6"/>
                </a:solidFill>
                <a:effectLst/>
                <a:latin typeface="Fira Code" pitchFamily="1" charset="0"/>
              </a:rPr>
              <a:t>string</a:t>
            </a:r>
            <a:endParaRPr lang="en-US" b="0" dirty="0">
              <a:solidFill>
                <a:srgbClr val="FFFFFF"/>
              </a:solidFill>
              <a:effectLst/>
              <a:latin typeface="Fira Code" pitchFamily="1" charset="0"/>
            </a:endParaRPr>
          </a:p>
          <a:p>
            <a:r>
              <a:rPr lang="en-US" b="0" dirty="0">
                <a:solidFill>
                  <a:srgbClr val="FFFFFF"/>
                </a:solidFill>
                <a:effectLst/>
                <a:latin typeface="Fira Code" pitchFamily="1" charset="0"/>
              </a:rPr>
              <a:t>}</a:t>
            </a:r>
          </a:p>
          <a:p>
            <a:endParaRPr lang="en-US" dirty="0"/>
          </a:p>
        </p:txBody>
      </p:sp>
    </p:spTree>
    <p:extLst>
      <p:ext uri="{BB962C8B-B14F-4D97-AF65-F5344CB8AC3E}">
        <p14:creationId xmlns:p14="http://schemas.microsoft.com/office/powerpoint/2010/main" val="25546680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1446550"/>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Module </a:t>
            </a:r>
            <a:r>
              <a:rPr lang="en-US" sz="4400" i="1" dirty="0">
                <a:latin typeface="Aldhabi" panose="01000000000000000000" pitchFamily="2" charset="-78"/>
                <a:cs typeface="Aldhabi" panose="01000000000000000000" pitchFamily="2" charset="-78"/>
              </a:rPr>
              <a:t>communication</a:t>
            </a:r>
          </a:p>
          <a:p>
            <a:pPr algn="ct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142321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Some messages to the client may be considerably more complex than that. The </a:t>
            </a:r>
            <a:r>
              <a:rPr lang="en-US" sz="2000" i="1" dirty="0" err="1">
                <a:latin typeface="Amasis MT Pro Light" panose="020B0604020202020204" pitchFamily="18" charset="0"/>
                <a:cs typeface="Aldhabi" panose="01000000000000000000" pitchFamily="2" charset="-78"/>
              </a:rPr>
              <a:t>FullPage</a:t>
            </a:r>
            <a:r>
              <a:rPr lang="en-US" sz="2000" dirty="0">
                <a:latin typeface="Amasis MT Pro Light" panose="020B0604020202020204" pitchFamily="18" charset="0"/>
                <a:cs typeface="Aldhabi" panose="01000000000000000000" pitchFamily="2" charset="-78"/>
              </a:rPr>
              <a:t> and composite server-client communication entities are shown.</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
        <p:nvSpPr>
          <p:cNvPr id="2" name="TextBox 1">
            <a:extLst>
              <a:ext uri="{FF2B5EF4-FFF2-40B4-BE49-F238E27FC236}">
                <a16:creationId xmlns:a16="http://schemas.microsoft.com/office/drawing/2014/main" id="{FAC16684-65CA-FE6A-2CE1-4DF2EA740206}"/>
              </a:ext>
            </a:extLst>
          </p:cNvPr>
          <p:cNvSpPr txBox="1"/>
          <p:nvPr/>
        </p:nvSpPr>
        <p:spPr>
          <a:xfrm>
            <a:off x="432353" y="3086101"/>
            <a:ext cx="2971799" cy="2677656"/>
          </a:xfrm>
          <a:prstGeom prst="rect">
            <a:avLst/>
          </a:prstGeom>
          <a:noFill/>
        </p:spPr>
        <p:txBody>
          <a:bodyPr wrap="square" rtlCol="0">
            <a:spAutoFit/>
          </a:bodyPr>
          <a:lstStyle/>
          <a:p>
            <a:r>
              <a:rPr lang="en-US" sz="1400" b="0" dirty="0">
                <a:solidFill>
                  <a:srgbClr val="7CA668"/>
                </a:solidFill>
                <a:effectLst/>
                <a:latin typeface="Fira Code" pitchFamily="1" charset="0"/>
              </a:rPr>
              <a:t>// </a:t>
            </a:r>
            <a:r>
              <a:rPr lang="en-US" sz="1400" b="0" dirty="0" err="1">
                <a:solidFill>
                  <a:srgbClr val="7CA668"/>
                </a:solidFill>
                <a:effectLst/>
                <a:latin typeface="Fira Code" pitchFamily="1" charset="0"/>
              </a:rPr>
              <a:t>FullPage</a:t>
            </a:r>
            <a:r>
              <a:rPr lang="en-US" sz="1400" b="0" dirty="0">
                <a:solidFill>
                  <a:srgbClr val="7CA668"/>
                </a:solidFill>
                <a:effectLst/>
                <a:latin typeface="Fira Code" pitchFamily="1" charset="0"/>
              </a:rPr>
              <a:t> is returned when a user first requests comments for a new page. It contains an array of all comment data for that page.</a:t>
            </a:r>
            <a:endParaRPr lang="en-US" sz="1400" b="0" dirty="0">
              <a:solidFill>
                <a:srgbClr val="FFFFFF"/>
              </a:solidFill>
              <a:effectLst/>
              <a:latin typeface="Fira Code" pitchFamily="1" charset="0"/>
            </a:endParaRPr>
          </a:p>
          <a:p>
            <a:r>
              <a:rPr lang="en-US" sz="1400" b="0" dirty="0">
                <a:solidFill>
                  <a:srgbClr val="569CD6"/>
                </a:solidFill>
                <a:effectLst/>
                <a:latin typeface="Fira Code" pitchFamily="1" charset="0"/>
              </a:rPr>
              <a:t>type</a:t>
            </a:r>
            <a:r>
              <a:rPr lang="en-US" sz="1400" b="0" dirty="0">
                <a:solidFill>
                  <a:srgbClr val="FFFFFF"/>
                </a:solidFill>
                <a:effectLst/>
                <a:latin typeface="Fira Code" pitchFamily="1" charset="0"/>
              </a:rPr>
              <a:t> </a:t>
            </a:r>
            <a:r>
              <a:rPr lang="en-US" sz="1400" b="0" dirty="0" err="1">
                <a:solidFill>
                  <a:srgbClr val="4EC9B0"/>
                </a:solidFill>
                <a:effectLst/>
                <a:latin typeface="Fira Code" pitchFamily="1" charset="0"/>
              </a:rPr>
              <a:t>FullPage</a:t>
            </a:r>
            <a:r>
              <a:rPr lang="en-US" sz="1400" b="0" dirty="0">
                <a:solidFill>
                  <a:srgbClr val="FFFFFF"/>
                </a:solidFill>
                <a:effectLst/>
                <a:latin typeface="Fira Code" pitchFamily="1" charset="0"/>
              </a:rPr>
              <a:t> </a:t>
            </a:r>
            <a:r>
              <a:rPr lang="en-US" sz="1400" b="0" dirty="0">
                <a:solidFill>
                  <a:srgbClr val="569CD6"/>
                </a:solidFill>
                <a:effectLst/>
                <a:latin typeface="Fira Code" pitchFamily="1" charset="0"/>
              </a:rPr>
              <a:t>struct</a:t>
            </a:r>
            <a:r>
              <a:rPr lang="en-US" sz="1400" b="0" dirty="0">
                <a:solidFill>
                  <a:srgbClr val="FFFFFF"/>
                </a:solidFill>
                <a:effectLst/>
                <a:latin typeface="Fira Code" pitchFamily="1" charset="0"/>
              </a:rPr>
              <a:t> {</a:t>
            </a:r>
          </a:p>
          <a:p>
            <a:r>
              <a:rPr lang="en-US" sz="1400" b="0" dirty="0">
                <a:solidFill>
                  <a:srgbClr val="FFFFFF"/>
                </a:solidFill>
                <a:effectLst/>
                <a:latin typeface="Fira Code" pitchFamily="1" charset="0"/>
              </a:rPr>
              <a:t>    Comments []Comment</a:t>
            </a:r>
          </a:p>
          <a:p>
            <a:r>
              <a:rPr lang="en-US" sz="1400" b="0" dirty="0">
                <a:solidFill>
                  <a:srgbClr val="FFFFFF"/>
                </a:solidFill>
                <a:effectLst/>
                <a:latin typeface="Fira Code" pitchFamily="1" charset="0"/>
              </a:rPr>
              <a:t>    Domain   </a:t>
            </a:r>
            <a:r>
              <a:rPr lang="en-US" sz="1400" b="0" dirty="0">
                <a:solidFill>
                  <a:srgbClr val="569CD6"/>
                </a:solidFill>
                <a:effectLst/>
                <a:latin typeface="Fira Code" pitchFamily="1" charset="0"/>
              </a:rPr>
              <a:t>string</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Path     </a:t>
            </a:r>
            <a:r>
              <a:rPr lang="en-US" sz="1400" b="0" dirty="0">
                <a:solidFill>
                  <a:srgbClr val="569CD6"/>
                </a:solidFill>
                <a:effectLst/>
                <a:latin typeface="Fira Code" pitchFamily="1" charset="0"/>
              </a:rPr>
              <a:t>string</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a:t>
            </a:r>
          </a:p>
          <a:p>
            <a:endParaRPr lang="en-US" sz="1400" dirty="0"/>
          </a:p>
        </p:txBody>
      </p:sp>
      <p:sp>
        <p:nvSpPr>
          <p:cNvPr id="3" name="TextBox 2">
            <a:extLst>
              <a:ext uri="{FF2B5EF4-FFF2-40B4-BE49-F238E27FC236}">
                <a16:creationId xmlns:a16="http://schemas.microsoft.com/office/drawing/2014/main" id="{6BA391BB-64B1-7FD0-5A70-1629E1249C0A}"/>
              </a:ext>
            </a:extLst>
          </p:cNvPr>
          <p:cNvSpPr txBox="1"/>
          <p:nvPr/>
        </p:nvSpPr>
        <p:spPr>
          <a:xfrm>
            <a:off x="3644347" y="2654302"/>
            <a:ext cx="4064553" cy="3754874"/>
          </a:xfrm>
          <a:prstGeom prst="rect">
            <a:avLst/>
          </a:prstGeom>
          <a:noFill/>
        </p:spPr>
        <p:txBody>
          <a:bodyPr wrap="square" rtlCol="0">
            <a:spAutoFit/>
          </a:bodyPr>
          <a:lstStyle/>
          <a:p>
            <a:r>
              <a:rPr lang="en-US" sz="1400" b="0" dirty="0">
                <a:solidFill>
                  <a:srgbClr val="7CA668"/>
                </a:solidFill>
                <a:effectLst/>
                <a:latin typeface="Fira Code" pitchFamily="1" charset="0"/>
              </a:rPr>
              <a:t>// Comment provides the data the Front End needs to render a comment.</a:t>
            </a:r>
            <a:endParaRPr lang="en-US" sz="1400" b="0" dirty="0">
              <a:solidFill>
                <a:srgbClr val="FFFFFF"/>
              </a:solidFill>
              <a:effectLst/>
              <a:latin typeface="Fira Code" pitchFamily="1" charset="0"/>
            </a:endParaRPr>
          </a:p>
          <a:p>
            <a:r>
              <a:rPr lang="en-US" sz="1400" b="0" dirty="0">
                <a:solidFill>
                  <a:srgbClr val="569CD6"/>
                </a:solidFill>
                <a:effectLst/>
                <a:latin typeface="Fira Code" pitchFamily="1" charset="0"/>
              </a:rPr>
              <a:t>type</a:t>
            </a:r>
            <a:r>
              <a:rPr lang="en-US" sz="1400" b="0" dirty="0">
                <a:solidFill>
                  <a:srgbClr val="FFFFFF"/>
                </a:solidFill>
                <a:effectLst/>
                <a:latin typeface="Fira Code" pitchFamily="1" charset="0"/>
              </a:rPr>
              <a:t> </a:t>
            </a:r>
            <a:r>
              <a:rPr lang="en-US" sz="1400" b="0" dirty="0">
                <a:solidFill>
                  <a:srgbClr val="4EC9B0"/>
                </a:solidFill>
                <a:effectLst/>
                <a:latin typeface="Fira Code" pitchFamily="1" charset="0"/>
              </a:rPr>
              <a:t>Comment</a:t>
            </a:r>
            <a:r>
              <a:rPr lang="en-US" sz="1400" b="0" dirty="0">
                <a:solidFill>
                  <a:srgbClr val="FFFFFF"/>
                </a:solidFill>
                <a:effectLst/>
                <a:latin typeface="Fira Code" pitchFamily="1" charset="0"/>
              </a:rPr>
              <a:t> </a:t>
            </a:r>
            <a:r>
              <a:rPr lang="en-US" sz="1400" b="0" dirty="0">
                <a:solidFill>
                  <a:srgbClr val="569CD6"/>
                </a:solidFill>
                <a:effectLst/>
                <a:latin typeface="Fira Code" pitchFamily="1" charset="0"/>
              </a:rPr>
              <a:t>struct</a:t>
            </a:r>
            <a:r>
              <a:rPr lang="en-US" sz="1400" b="0" dirty="0">
                <a:solidFill>
                  <a:srgbClr val="FFFFFF"/>
                </a:solidFill>
                <a:effectLst/>
                <a:latin typeface="Fira Code" pitchFamily="1" charset="0"/>
              </a:rPr>
              <a:t> {</a:t>
            </a:r>
          </a:p>
          <a:p>
            <a:r>
              <a:rPr lang="en-US" sz="1400" b="0" dirty="0">
                <a:solidFill>
                  <a:srgbClr val="FFFFFF"/>
                </a:solidFill>
                <a:effectLst/>
                <a:latin typeface="Fira Code" pitchFamily="1" charset="0"/>
              </a:rPr>
              <a:t>    </a:t>
            </a:r>
            <a:r>
              <a:rPr lang="en-US" sz="1400" b="0" dirty="0" err="1">
                <a:solidFill>
                  <a:srgbClr val="FFFFFF"/>
                </a:solidFill>
                <a:effectLst/>
                <a:latin typeface="Fira Code" pitchFamily="1" charset="0"/>
              </a:rPr>
              <a:t>UserId</a:t>
            </a:r>
            <a:r>
              <a:rPr lang="en-US" sz="1400" b="0" dirty="0">
                <a:solidFill>
                  <a:srgbClr val="FFFFFF"/>
                </a:solidFill>
                <a:effectLst/>
                <a:latin typeface="Fira Code" pitchFamily="1" charset="0"/>
              </a:rPr>
              <a:t>     </a:t>
            </a:r>
            <a:r>
              <a:rPr lang="en-US" sz="1400" b="0" dirty="0">
                <a:solidFill>
                  <a:srgbClr val="569CD6"/>
                </a:solidFill>
                <a:effectLst/>
                <a:latin typeface="Fira Code" pitchFamily="1" charset="0"/>
              </a:rPr>
              <a:t>int64</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Username   </a:t>
            </a:r>
            <a:r>
              <a:rPr lang="en-US" sz="1400" b="0" dirty="0">
                <a:solidFill>
                  <a:srgbClr val="569CD6"/>
                </a:solidFill>
                <a:effectLst/>
                <a:latin typeface="Fira Code" pitchFamily="1" charset="0"/>
              </a:rPr>
              <a:t>string</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a:t>
            </a:r>
            <a:r>
              <a:rPr lang="en-US" sz="1400" b="0" dirty="0" err="1">
                <a:solidFill>
                  <a:srgbClr val="FFFFFF"/>
                </a:solidFill>
                <a:effectLst/>
                <a:latin typeface="Fira Code" pitchFamily="1" charset="0"/>
              </a:rPr>
              <a:t>CommentId</a:t>
            </a:r>
            <a:r>
              <a:rPr lang="en-US" sz="1400" b="0" dirty="0">
                <a:solidFill>
                  <a:srgbClr val="FFFFFF"/>
                </a:solidFill>
                <a:effectLst/>
                <a:latin typeface="Fira Code" pitchFamily="1" charset="0"/>
              </a:rPr>
              <a:t>  </a:t>
            </a:r>
            <a:r>
              <a:rPr lang="en-US" sz="1400" b="0" dirty="0">
                <a:solidFill>
                  <a:srgbClr val="569CD6"/>
                </a:solidFill>
                <a:effectLst/>
                <a:latin typeface="Fira Code" pitchFamily="1" charset="0"/>
              </a:rPr>
              <a:t>int64</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Content    </a:t>
            </a:r>
            <a:r>
              <a:rPr lang="en-US" sz="1400" b="0" dirty="0">
                <a:solidFill>
                  <a:srgbClr val="569CD6"/>
                </a:solidFill>
                <a:effectLst/>
                <a:latin typeface="Fira Code" pitchFamily="1" charset="0"/>
              </a:rPr>
              <a:t>string</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Factual    </a:t>
            </a:r>
            <a:r>
              <a:rPr lang="en-US" sz="1400" b="0" dirty="0" err="1">
                <a:solidFill>
                  <a:srgbClr val="FFFFFF"/>
                </a:solidFill>
                <a:effectLst/>
                <a:latin typeface="Fira Code" pitchFamily="1" charset="0"/>
              </a:rPr>
              <a:t>CommentVoteDimension</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Funny      </a:t>
            </a:r>
            <a:r>
              <a:rPr lang="en-US" sz="1400" b="0" dirty="0" err="1">
                <a:solidFill>
                  <a:srgbClr val="FFFFFF"/>
                </a:solidFill>
                <a:effectLst/>
                <a:latin typeface="Fira Code" pitchFamily="1" charset="0"/>
              </a:rPr>
              <a:t>CommentVoteDimension</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Agree      </a:t>
            </a:r>
            <a:r>
              <a:rPr lang="en-US" sz="1400" b="0" dirty="0" err="1">
                <a:solidFill>
                  <a:srgbClr val="FFFFFF"/>
                </a:solidFill>
                <a:effectLst/>
                <a:latin typeface="Fira Code" pitchFamily="1" charset="0"/>
              </a:rPr>
              <a:t>CommentVoteDimension</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Hidden     </a:t>
            </a:r>
            <a:r>
              <a:rPr lang="en-US" sz="1400" b="0" dirty="0">
                <a:solidFill>
                  <a:srgbClr val="569CD6"/>
                </a:solidFill>
                <a:effectLst/>
                <a:latin typeface="Fira Code" pitchFamily="1" charset="0"/>
              </a:rPr>
              <a:t>bool</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Parent     </a:t>
            </a:r>
            <a:r>
              <a:rPr lang="en-US" sz="1400" b="0" dirty="0">
                <a:solidFill>
                  <a:srgbClr val="569CD6"/>
                </a:solidFill>
                <a:effectLst/>
                <a:latin typeface="Fira Code" pitchFamily="1" charset="0"/>
              </a:rPr>
              <a:t>int64</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Removed    </a:t>
            </a:r>
            <a:r>
              <a:rPr lang="en-US" sz="1400" b="0" dirty="0">
                <a:solidFill>
                  <a:srgbClr val="569CD6"/>
                </a:solidFill>
                <a:effectLst/>
                <a:latin typeface="Fira Code" pitchFamily="1" charset="0"/>
              </a:rPr>
              <a:t>bool</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a:t>
            </a:r>
            <a:r>
              <a:rPr lang="en-US" sz="1400" b="0" dirty="0" err="1">
                <a:solidFill>
                  <a:srgbClr val="FFFFFF"/>
                </a:solidFill>
                <a:effectLst/>
                <a:latin typeface="Fira Code" pitchFamily="1" charset="0"/>
              </a:rPr>
              <a:t>TimePosted</a:t>
            </a:r>
            <a:r>
              <a:rPr lang="en-US" sz="1400" b="0" dirty="0">
                <a:solidFill>
                  <a:srgbClr val="FFFFFF"/>
                </a:solidFill>
                <a:effectLst/>
                <a:latin typeface="Fira Code" pitchFamily="1" charset="0"/>
              </a:rPr>
              <a:t> </a:t>
            </a:r>
            <a:r>
              <a:rPr lang="en-US" sz="1400" b="0" dirty="0">
                <a:solidFill>
                  <a:srgbClr val="569CD6"/>
                </a:solidFill>
                <a:effectLst/>
                <a:latin typeface="Fira Code" pitchFamily="1" charset="0"/>
              </a:rPr>
              <a:t>int64</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a:t>
            </a:r>
          </a:p>
          <a:p>
            <a:endParaRPr lang="en-US" sz="1400" dirty="0"/>
          </a:p>
        </p:txBody>
      </p:sp>
      <p:sp>
        <p:nvSpPr>
          <p:cNvPr id="5" name="TextBox 4">
            <a:extLst>
              <a:ext uri="{FF2B5EF4-FFF2-40B4-BE49-F238E27FC236}">
                <a16:creationId xmlns:a16="http://schemas.microsoft.com/office/drawing/2014/main" id="{3F2EE309-C141-B6F3-9553-A60215B2CDE3}"/>
              </a:ext>
            </a:extLst>
          </p:cNvPr>
          <p:cNvSpPr txBox="1"/>
          <p:nvPr/>
        </p:nvSpPr>
        <p:spPr>
          <a:xfrm>
            <a:off x="7949095" y="3277275"/>
            <a:ext cx="3822147" cy="2031325"/>
          </a:xfrm>
          <a:prstGeom prst="rect">
            <a:avLst/>
          </a:prstGeom>
          <a:noFill/>
        </p:spPr>
        <p:txBody>
          <a:bodyPr wrap="square" rtlCol="0">
            <a:spAutoFit/>
          </a:bodyPr>
          <a:lstStyle/>
          <a:p>
            <a:r>
              <a:rPr lang="en-US" sz="1400" b="0" dirty="0">
                <a:solidFill>
                  <a:srgbClr val="7CA668"/>
                </a:solidFill>
                <a:effectLst/>
                <a:latin typeface="Fira Code" pitchFamily="1" charset="0"/>
              </a:rPr>
              <a:t>// </a:t>
            </a:r>
            <a:r>
              <a:rPr lang="en-US" sz="1400" b="0" dirty="0" err="1">
                <a:solidFill>
                  <a:srgbClr val="7CA668"/>
                </a:solidFill>
                <a:effectLst/>
                <a:latin typeface="Fira Code" pitchFamily="1" charset="0"/>
              </a:rPr>
              <a:t>CommentVoteDimension</a:t>
            </a:r>
            <a:r>
              <a:rPr lang="en-US" sz="1400" b="0" dirty="0">
                <a:solidFill>
                  <a:srgbClr val="7CA668"/>
                </a:solidFill>
                <a:effectLst/>
                <a:latin typeface="Fira Code" pitchFamily="1" charset="0"/>
              </a:rPr>
              <a:t> contains data for the number of votes on a comment.</a:t>
            </a:r>
            <a:endParaRPr lang="en-US" sz="1400" b="0" dirty="0">
              <a:solidFill>
                <a:srgbClr val="FFFFFF"/>
              </a:solidFill>
              <a:effectLst/>
              <a:latin typeface="Fira Code" pitchFamily="1" charset="0"/>
            </a:endParaRPr>
          </a:p>
          <a:p>
            <a:r>
              <a:rPr lang="en-US" sz="1400" b="0" dirty="0">
                <a:solidFill>
                  <a:srgbClr val="569CD6"/>
                </a:solidFill>
                <a:effectLst/>
                <a:latin typeface="Fira Code" pitchFamily="1" charset="0"/>
              </a:rPr>
              <a:t>type</a:t>
            </a:r>
            <a:r>
              <a:rPr lang="en-US" sz="1400" b="0" dirty="0">
                <a:solidFill>
                  <a:srgbClr val="FFFFFF"/>
                </a:solidFill>
                <a:effectLst/>
                <a:latin typeface="Fira Code" pitchFamily="1" charset="0"/>
              </a:rPr>
              <a:t> </a:t>
            </a:r>
            <a:r>
              <a:rPr lang="en-US" sz="1400" b="0" dirty="0" err="1">
                <a:solidFill>
                  <a:srgbClr val="4EC9B0"/>
                </a:solidFill>
                <a:effectLst/>
                <a:latin typeface="Fira Code" pitchFamily="1" charset="0"/>
              </a:rPr>
              <a:t>CommentVoteDimension</a:t>
            </a:r>
            <a:r>
              <a:rPr lang="en-US" sz="1400" b="0" dirty="0">
                <a:solidFill>
                  <a:srgbClr val="FFFFFF"/>
                </a:solidFill>
                <a:effectLst/>
                <a:latin typeface="Fira Code" pitchFamily="1" charset="0"/>
              </a:rPr>
              <a:t> </a:t>
            </a:r>
            <a:r>
              <a:rPr lang="en-US" sz="1400" b="0" dirty="0">
                <a:solidFill>
                  <a:srgbClr val="569CD6"/>
                </a:solidFill>
                <a:effectLst/>
                <a:latin typeface="Fira Code" pitchFamily="1" charset="0"/>
              </a:rPr>
              <a:t>struct</a:t>
            </a:r>
            <a:r>
              <a:rPr lang="en-US" sz="1400" b="0" dirty="0">
                <a:solidFill>
                  <a:srgbClr val="FFFFFF"/>
                </a:solidFill>
                <a:effectLst/>
                <a:latin typeface="Fira Code" pitchFamily="1" charset="0"/>
              </a:rPr>
              <a:t> {</a:t>
            </a:r>
          </a:p>
          <a:p>
            <a:r>
              <a:rPr lang="en-US" sz="1400" b="0" dirty="0">
                <a:solidFill>
                  <a:srgbClr val="FFFFFF"/>
                </a:solidFill>
                <a:effectLst/>
                <a:latin typeface="Fira Code" pitchFamily="1" charset="0"/>
              </a:rPr>
              <a:t>    </a:t>
            </a:r>
            <a:r>
              <a:rPr lang="en-US" sz="1400" b="0" dirty="0" err="1">
                <a:solidFill>
                  <a:srgbClr val="FFFFFF"/>
                </a:solidFill>
                <a:effectLst/>
                <a:latin typeface="Fira Code" pitchFamily="1" charset="0"/>
              </a:rPr>
              <a:t>AlreadyVoted</a:t>
            </a:r>
            <a:r>
              <a:rPr lang="en-US" sz="1400" b="0" dirty="0">
                <a:solidFill>
                  <a:srgbClr val="FFFFFF"/>
                </a:solidFill>
                <a:effectLst/>
                <a:latin typeface="Fira Code" pitchFamily="1" charset="0"/>
              </a:rPr>
              <a:t> </a:t>
            </a:r>
            <a:r>
              <a:rPr lang="en-US" sz="1400" b="0" dirty="0">
                <a:solidFill>
                  <a:srgbClr val="569CD6"/>
                </a:solidFill>
                <a:effectLst/>
                <a:latin typeface="Fira Code" pitchFamily="1" charset="0"/>
              </a:rPr>
              <a:t>int8</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Downs        </a:t>
            </a:r>
            <a:r>
              <a:rPr lang="en-US" sz="1400" b="0" dirty="0">
                <a:solidFill>
                  <a:srgbClr val="569CD6"/>
                </a:solidFill>
                <a:effectLst/>
                <a:latin typeface="Fira Code" pitchFamily="1" charset="0"/>
              </a:rPr>
              <a:t>int64</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    Ups          </a:t>
            </a:r>
            <a:r>
              <a:rPr lang="en-US" sz="1400" b="0" dirty="0">
                <a:solidFill>
                  <a:srgbClr val="569CD6"/>
                </a:solidFill>
                <a:effectLst/>
                <a:latin typeface="Fira Code" pitchFamily="1" charset="0"/>
              </a:rPr>
              <a:t>int64</a:t>
            </a:r>
            <a:endParaRPr lang="en-US" sz="1400" b="0" dirty="0">
              <a:solidFill>
                <a:srgbClr val="FFFFFF"/>
              </a:solidFill>
              <a:effectLst/>
              <a:latin typeface="Fira Code" pitchFamily="1" charset="0"/>
            </a:endParaRPr>
          </a:p>
          <a:p>
            <a:r>
              <a:rPr lang="en-US" sz="1400" b="0" dirty="0">
                <a:solidFill>
                  <a:srgbClr val="FFFFFF"/>
                </a:solidFill>
                <a:effectLst/>
                <a:latin typeface="Fira Code" pitchFamily="1" charset="0"/>
              </a:rPr>
              <a:t>}</a:t>
            </a:r>
          </a:p>
        </p:txBody>
      </p:sp>
    </p:spTree>
    <p:extLst>
      <p:ext uri="{BB962C8B-B14F-4D97-AF65-F5344CB8AC3E}">
        <p14:creationId xmlns:p14="http://schemas.microsoft.com/office/powerpoint/2010/main" val="41283672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Structure Diagram</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961545"/>
          </a:xfrm>
          <a:prstGeom prst="rect">
            <a:avLst/>
          </a:prstGeom>
          <a:noFill/>
        </p:spPr>
        <p:txBody>
          <a:bodyPr wrap="square" rtlCol="0">
            <a:spAutoFit/>
          </a:bodyPr>
          <a:lstStyle/>
          <a:p>
            <a:pPr marL="342900" indent="-342900">
              <a:lnSpc>
                <a:spcPct val="150000"/>
              </a:lnSpc>
              <a:buFont typeface="Arial" panose="020B0604020202020204" pitchFamily="34" charset="0"/>
              <a:buChar char="•"/>
            </a:pP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pic>
        <p:nvPicPr>
          <p:cNvPr id="3" name="Picture 2">
            <a:extLst>
              <a:ext uri="{FF2B5EF4-FFF2-40B4-BE49-F238E27FC236}">
                <a16:creationId xmlns:a16="http://schemas.microsoft.com/office/drawing/2014/main" id="{B8980218-778F-D24A-0BE9-8C80C31913C4}"/>
              </a:ext>
            </a:extLst>
          </p:cNvPr>
          <p:cNvPicPr>
            <a:picLocks noChangeAspect="1"/>
          </p:cNvPicPr>
          <p:nvPr/>
        </p:nvPicPr>
        <p:blipFill>
          <a:blip r:embed="rId2"/>
          <a:stretch>
            <a:fillRect/>
          </a:stretch>
        </p:blipFill>
        <p:spPr>
          <a:xfrm>
            <a:off x="0" y="1283757"/>
            <a:ext cx="12192000" cy="5611285"/>
          </a:xfrm>
          <a:prstGeom prst="rect">
            <a:avLst/>
          </a:prstGeom>
        </p:spPr>
      </p:pic>
      <p:sp>
        <p:nvSpPr>
          <p:cNvPr id="2" name="Oval 1">
            <a:extLst>
              <a:ext uri="{FF2B5EF4-FFF2-40B4-BE49-F238E27FC236}">
                <a16:creationId xmlns:a16="http://schemas.microsoft.com/office/drawing/2014/main" id="{CD539228-A093-C271-2F05-926E0294F661}"/>
              </a:ext>
            </a:extLst>
          </p:cNvPr>
          <p:cNvSpPr/>
          <p:nvPr/>
        </p:nvSpPr>
        <p:spPr>
          <a:xfrm>
            <a:off x="7557052" y="1968501"/>
            <a:ext cx="4634948" cy="3149600"/>
          </a:xfrm>
          <a:prstGeom prst="ellipse">
            <a:avLst/>
          </a:prstGeom>
          <a:solidFill>
            <a:srgbClr val="FFC000">
              <a:alpha val="18039"/>
            </a:srgb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1805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Module </a:t>
            </a:r>
            <a:r>
              <a:rPr lang="en-US" sz="4400" i="1" dirty="0">
                <a:latin typeface="Aldhabi" panose="01000000000000000000" pitchFamily="2" charset="-78"/>
                <a:cs typeface="Aldhabi" panose="01000000000000000000" pitchFamily="2" charset="-78"/>
              </a:rPr>
              <a:t>database</a:t>
            </a: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373153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primary purpose of module </a:t>
            </a:r>
            <a:r>
              <a:rPr lang="en-US" sz="2000" i="1" dirty="0">
                <a:latin typeface="Amasis MT Pro Light" panose="020B0604020202020204" pitchFamily="18" charset="0"/>
                <a:cs typeface="Aldhabi" panose="01000000000000000000" pitchFamily="2" charset="-78"/>
              </a:rPr>
              <a:t>database</a:t>
            </a:r>
            <a:r>
              <a:rPr lang="en-US" sz="2000" dirty="0">
                <a:latin typeface="Amasis MT Pro Light" panose="020B0604020202020204" pitchFamily="18" charset="0"/>
                <a:cs typeface="Aldhabi" panose="01000000000000000000" pitchFamily="2" charset="-78"/>
              </a:rPr>
              <a:t> is to wrap calls to the functions generated by </a:t>
            </a:r>
            <a:r>
              <a:rPr lang="en-US" sz="2000" dirty="0" err="1">
                <a:latin typeface="Amasis MT Pro Light" panose="020B0604020202020204" pitchFamily="18" charset="0"/>
                <a:cs typeface="Aldhabi" panose="01000000000000000000" pitchFamily="2" charset="-78"/>
              </a:rPr>
              <a:t>sqlc</a:t>
            </a:r>
            <a:r>
              <a:rPr lang="en-US" sz="2000" dirty="0">
                <a:latin typeface="Amasis MT Pro Light" panose="020B0604020202020204" pitchFamily="18" charset="0"/>
                <a:cs typeface="Aldhabi" panose="01000000000000000000" pitchFamily="2" charset="-78"/>
              </a:rPr>
              <a:t> (the code-generation software), abstracting and simplifying the database operations. </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These abstractions are implemented as methods of the object </a:t>
            </a:r>
            <a:r>
              <a:rPr lang="en-US" sz="2000" i="1" dirty="0" err="1">
                <a:latin typeface="Amasis MT Pro Light" panose="020B0604020202020204" pitchFamily="18" charset="0"/>
                <a:cs typeface="Aldhabi" panose="01000000000000000000" pitchFamily="2" charset="-78"/>
              </a:rPr>
              <a:t>database.Store</a:t>
            </a:r>
            <a:r>
              <a:rPr lang="en-US" sz="2000" dirty="0">
                <a:latin typeface="Amasis MT Pro Light" panose="020B0604020202020204" pitchFamily="18" charset="0"/>
                <a:cs typeface="Aldhabi" panose="01000000000000000000" pitchFamily="2" charset="-78"/>
              </a:rPr>
              <a:t>, which is referenced as a top-level member of </a:t>
            </a:r>
            <a:r>
              <a:rPr lang="en-US" sz="2000" i="1" dirty="0" err="1">
                <a:latin typeface="Amasis MT Pro Light" panose="020B0604020202020204" pitchFamily="18" charset="0"/>
                <a:cs typeface="Aldhabi" panose="01000000000000000000" pitchFamily="2" charset="-78"/>
              </a:rPr>
              <a:t>server.Server</a:t>
            </a:r>
            <a:r>
              <a:rPr lang="en-US" sz="2000" i="1" dirty="0">
                <a:latin typeface="Amasis MT Pro Light" panose="020B0604020202020204" pitchFamily="18" charset="0"/>
                <a:cs typeface="Aldhabi" panose="01000000000000000000" pitchFamily="2" charset="-78"/>
              </a:rPr>
              <a:t>.</a:t>
            </a:r>
          </a:p>
          <a:p>
            <a:pPr marL="342900" indent="-342900">
              <a:lnSpc>
                <a:spcPct val="150000"/>
              </a:lnSpc>
              <a:buFont typeface="Arial" panose="020B0604020202020204" pitchFamily="34" charset="0"/>
              <a:buChar char="•"/>
            </a:pPr>
            <a:r>
              <a:rPr lang="en-US" sz="2000" i="1" dirty="0">
                <a:latin typeface="Amasis MT Pro Light" panose="020B0604020202020204" pitchFamily="18" charset="0"/>
                <a:cs typeface="Aldhabi" panose="01000000000000000000" pitchFamily="2" charset="-78"/>
              </a:rPr>
              <a:t>Store</a:t>
            </a:r>
            <a:r>
              <a:rPr lang="en-US" sz="2000" dirty="0">
                <a:latin typeface="Amasis MT Pro Light" panose="020B0604020202020204" pitchFamily="18" charset="0"/>
                <a:cs typeface="Aldhabi" panose="01000000000000000000" pitchFamily="2" charset="-78"/>
              </a:rPr>
              <a:t> contains a reference to </a:t>
            </a:r>
            <a:r>
              <a:rPr lang="en-US" sz="2000" i="1" dirty="0" err="1">
                <a:latin typeface="Amasis MT Pro Light" panose="020B0604020202020204" pitchFamily="18" charset="0"/>
                <a:cs typeface="Aldhabi" panose="01000000000000000000" pitchFamily="2" charset="-78"/>
              </a:rPr>
              <a:t>generated.Queries</a:t>
            </a:r>
            <a:r>
              <a:rPr lang="en-US" sz="2000" i="1" dirty="0">
                <a:latin typeface="Amasis MT Pro Light" panose="020B0604020202020204" pitchFamily="18" charset="0"/>
                <a:cs typeface="Aldhabi" panose="01000000000000000000" pitchFamily="2" charset="-78"/>
              </a:rPr>
              <a:t> </a:t>
            </a:r>
            <a:r>
              <a:rPr lang="en-US" sz="2000" dirty="0">
                <a:latin typeface="Amasis MT Pro Light" panose="020B0604020202020204" pitchFamily="18" charset="0"/>
                <a:cs typeface="Aldhabi" panose="01000000000000000000" pitchFamily="2" charset="-78"/>
              </a:rPr>
              <a:t>as </a:t>
            </a:r>
            <a:r>
              <a:rPr lang="en-US" sz="2000" i="1" dirty="0" err="1">
                <a:latin typeface="Amasis MT Pro Light" panose="020B0604020202020204" pitchFamily="18" charset="0"/>
                <a:cs typeface="Aldhabi" panose="01000000000000000000" pitchFamily="2" charset="-78"/>
              </a:rPr>
              <a:t>Store.Queries</a:t>
            </a:r>
            <a:r>
              <a:rPr lang="en-US" sz="2000" i="1" dirty="0">
                <a:latin typeface="Amasis MT Pro Light" panose="020B0604020202020204" pitchFamily="18" charset="0"/>
                <a:cs typeface="Aldhabi" panose="01000000000000000000" pitchFamily="2" charset="-78"/>
              </a:rPr>
              <a:t>.</a:t>
            </a:r>
            <a:r>
              <a:rPr lang="en-US" sz="2000" dirty="0">
                <a:latin typeface="Amasis MT Pro Light" panose="020B0604020202020204" pitchFamily="18" charset="0"/>
                <a:cs typeface="Aldhabi" panose="01000000000000000000" pitchFamily="2" charset="-78"/>
              </a:rPr>
              <a:t> </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Store methods may make one or more calls to </a:t>
            </a:r>
            <a:r>
              <a:rPr lang="en-US" sz="2000" i="1" dirty="0" err="1">
                <a:latin typeface="Amasis MT Pro Light" panose="020B0604020202020204" pitchFamily="18" charset="0"/>
                <a:cs typeface="Aldhabi" panose="01000000000000000000" pitchFamily="2" charset="-78"/>
              </a:rPr>
              <a:t>Store.Queries</a:t>
            </a:r>
            <a:r>
              <a:rPr lang="en-US" sz="2000" dirty="0">
                <a:latin typeface="Amasis MT Pro Light" panose="020B0604020202020204" pitchFamily="18" charset="0"/>
                <a:cs typeface="Aldhabi" panose="01000000000000000000" pitchFamily="2" charset="-78"/>
              </a:rPr>
              <a:t> and return either some primitive or transform the data returned by </a:t>
            </a:r>
            <a:r>
              <a:rPr lang="en-US" sz="2000" i="1" dirty="0">
                <a:latin typeface="Amasis MT Pro Light" panose="020B0604020202020204" pitchFamily="18" charset="0"/>
                <a:cs typeface="Aldhabi" panose="01000000000000000000" pitchFamily="2" charset="-78"/>
              </a:rPr>
              <a:t>Queries</a:t>
            </a:r>
            <a:r>
              <a:rPr lang="en-US" sz="2000" dirty="0">
                <a:latin typeface="Amasis MT Pro Light" panose="020B0604020202020204" pitchFamily="18" charset="0"/>
                <a:cs typeface="Aldhabi" panose="01000000000000000000" pitchFamily="2" charset="-78"/>
              </a:rPr>
              <a:t> into some </a:t>
            </a:r>
            <a:r>
              <a:rPr lang="en-US" sz="2000" i="1" dirty="0">
                <a:latin typeface="Amasis MT Pro Light" panose="020B0604020202020204" pitchFamily="18" charset="0"/>
                <a:cs typeface="Aldhabi" panose="01000000000000000000" pitchFamily="2" charset="-78"/>
              </a:rPr>
              <a:t>communication</a:t>
            </a:r>
            <a:r>
              <a:rPr lang="en-US" sz="2000" dirty="0">
                <a:latin typeface="Amasis MT Pro Light" panose="020B0604020202020204" pitchFamily="18" charset="0"/>
                <a:cs typeface="Aldhabi" panose="01000000000000000000" pitchFamily="2" charset="-78"/>
              </a:rPr>
              <a:t> type(s) and return that.</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Tree>
    <p:extLst>
      <p:ext uri="{BB962C8B-B14F-4D97-AF65-F5344CB8AC3E}">
        <p14:creationId xmlns:p14="http://schemas.microsoft.com/office/powerpoint/2010/main" val="38860413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Module </a:t>
            </a:r>
            <a:r>
              <a:rPr lang="en-US" sz="4400" i="1" dirty="0">
                <a:latin typeface="Aldhabi" panose="01000000000000000000" pitchFamily="2" charset="-78"/>
                <a:cs typeface="Aldhabi" panose="01000000000000000000" pitchFamily="2" charset="-78"/>
              </a:rPr>
              <a:t>database</a:t>
            </a: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1884875"/>
          </a:xfrm>
          <a:prstGeom prst="rect">
            <a:avLst/>
          </a:prstGeom>
          <a:noFill/>
        </p:spPr>
        <p:txBody>
          <a:bodyPr wrap="square" rtlCol="0">
            <a:spAutoFit/>
          </a:bodyPr>
          <a:lstStyle/>
          <a:p>
            <a:pPr>
              <a:lnSpc>
                <a:spcPct val="150000"/>
              </a:lnSpc>
            </a:pPr>
            <a:r>
              <a:rPr lang="en-US" sz="2000" dirty="0">
                <a:latin typeface="Amasis MT Pro Light" panose="020B0604020202020204" pitchFamily="18" charset="0"/>
                <a:cs typeface="Aldhabi" panose="01000000000000000000" pitchFamily="2" charset="-78"/>
              </a:rPr>
              <a:t>For example, when initializing a </a:t>
            </a:r>
            <a:r>
              <a:rPr lang="en-US" sz="2000" dirty="0" err="1">
                <a:latin typeface="Amasis MT Pro Light" panose="020B0604020202020204" pitchFamily="18" charset="0"/>
                <a:cs typeface="Aldhabi" panose="01000000000000000000" pitchFamily="2" charset="-78"/>
              </a:rPr>
              <a:t>UserController</a:t>
            </a:r>
            <a:r>
              <a:rPr lang="en-US" sz="2000" dirty="0">
                <a:latin typeface="Amasis MT Pro Light" panose="020B0604020202020204" pitchFamily="18" charset="0"/>
                <a:cs typeface="Aldhabi" panose="01000000000000000000" pitchFamily="2" charset="-78"/>
              </a:rPr>
              <a:t> (described later), we will need to know whether they are an admin. This information is stored in the </a:t>
            </a:r>
            <a:r>
              <a:rPr lang="en-US" sz="2000" dirty="0" err="1">
                <a:latin typeface="Amasis MT Pro Light" panose="020B0604020202020204" pitchFamily="18" charset="0"/>
                <a:cs typeface="Aldhabi" panose="01000000000000000000" pitchFamily="2" charset="-78"/>
              </a:rPr>
              <a:t>AdminAssignments</a:t>
            </a:r>
            <a:r>
              <a:rPr lang="en-US" sz="2000" dirty="0">
                <a:latin typeface="Amasis MT Pro Light" panose="020B0604020202020204" pitchFamily="18" charset="0"/>
                <a:cs typeface="Aldhabi" panose="01000000000000000000" pitchFamily="2" charset="-78"/>
              </a:rPr>
              <a:t> table, not in the Users table. Store provides a Boolean-returning method for determining Admin status of a user.</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pic>
        <p:nvPicPr>
          <p:cNvPr id="3" name="Picture 2">
            <a:extLst>
              <a:ext uri="{FF2B5EF4-FFF2-40B4-BE49-F238E27FC236}">
                <a16:creationId xmlns:a16="http://schemas.microsoft.com/office/drawing/2014/main" id="{045FE101-AEB4-8EB3-9B01-F753DED68248}"/>
              </a:ext>
            </a:extLst>
          </p:cNvPr>
          <p:cNvPicPr>
            <a:picLocks noChangeAspect="1"/>
          </p:cNvPicPr>
          <p:nvPr/>
        </p:nvPicPr>
        <p:blipFill>
          <a:blip r:embed="rId2"/>
          <a:stretch>
            <a:fillRect/>
          </a:stretch>
        </p:blipFill>
        <p:spPr>
          <a:xfrm>
            <a:off x="494748" y="3114674"/>
            <a:ext cx="11070248" cy="3590925"/>
          </a:xfrm>
          <a:prstGeom prst="rect">
            <a:avLst/>
          </a:prstGeom>
        </p:spPr>
      </p:pic>
    </p:spTree>
    <p:extLst>
      <p:ext uri="{BB962C8B-B14F-4D97-AF65-F5344CB8AC3E}">
        <p14:creationId xmlns:p14="http://schemas.microsoft.com/office/powerpoint/2010/main" val="2485893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Module </a:t>
            </a:r>
            <a:r>
              <a:rPr lang="en-US" sz="4400" i="1" dirty="0">
                <a:latin typeface="Aldhabi" panose="01000000000000000000" pitchFamily="2" charset="-78"/>
                <a:cs typeface="Aldhabi" panose="01000000000000000000" pitchFamily="2" charset="-78"/>
              </a:rPr>
              <a:t>database</a:t>
            </a: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1884875"/>
          </a:xfrm>
          <a:prstGeom prst="rect">
            <a:avLst/>
          </a:prstGeom>
          <a:noFill/>
        </p:spPr>
        <p:txBody>
          <a:bodyPr wrap="square" rtlCol="0">
            <a:spAutoFit/>
          </a:bodyPr>
          <a:lstStyle/>
          <a:p>
            <a:pPr>
              <a:lnSpc>
                <a:spcPct val="150000"/>
              </a:lnSpc>
            </a:pPr>
            <a:r>
              <a:rPr lang="en-US" sz="2000" dirty="0">
                <a:latin typeface="Amasis MT Pro Light" panose="020B0604020202020204" pitchFamily="18" charset="0"/>
                <a:cs typeface="Aldhabi" panose="01000000000000000000" pitchFamily="2" charset="-78"/>
              </a:rPr>
              <a:t>Often, Store produces communication entities. In the example, the call to the wordy “transform” function takes raw comment data and builds the final communication entities from it. For example, it hides the content of removed comments and runs an aggregate query to get the vote total.</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pic>
        <p:nvPicPr>
          <p:cNvPr id="7" name="Picture 6">
            <a:extLst>
              <a:ext uri="{FF2B5EF4-FFF2-40B4-BE49-F238E27FC236}">
                <a16:creationId xmlns:a16="http://schemas.microsoft.com/office/drawing/2014/main" id="{17A84222-02CE-0450-754E-36E963F72DBF}"/>
              </a:ext>
            </a:extLst>
          </p:cNvPr>
          <p:cNvPicPr>
            <a:picLocks noChangeAspect="1"/>
          </p:cNvPicPr>
          <p:nvPr/>
        </p:nvPicPr>
        <p:blipFill>
          <a:blip r:embed="rId2"/>
          <a:stretch>
            <a:fillRect/>
          </a:stretch>
        </p:blipFill>
        <p:spPr>
          <a:xfrm>
            <a:off x="1130299" y="2933095"/>
            <a:ext cx="9427849" cy="3836005"/>
          </a:xfrm>
          <a:prstGeom prst="rect">
            <a:avLst/>
          </a:prstGeom>
        </p:spPr>
      </p:pic>
    </p:spTree>
    <p:extLst>
      <p:ext uri="{BB962C8B-B14F-4D97-AF65-F5344CB8AC3E}">
        <p14:creationId xmlns:p14="http://schemas.microsoft.com/office/powerpoint/2010/main" val="17221950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Structure Diagram</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961545"/>
          </a:xfrm>
          <a:prstGeom prst="rect">
            <a:avLst/>
          </a:prstGeom>
          <a:noFill/>
        </p:spPr>
        <p:txBody>
          <a:bodyPr wrap="square" rtlCol="0">
            <a:spAutoFit/>
          </a:bodyPr>
          <a:lstStyle/>
          <a:p>
            <a:pPr marL="342900" indent="-342900">
              <a:lnSpc>
                <a:spcPct val="150000"/>
              </a:lnSpc>
              <a:buFont typeface="Arial" panose="020B0604020202020204" pitchFamily="34" charset="0"/>
              <a:buChar char="•"/>
            </a:pP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pic>
        <p:nvPicPr>
          <p:cNvPr id="3" name="Picture 2">
            <a:extLst>
              <a:ext uri="{FF2B5EF4-FFF2-40B4-BE49-F238E27FC236}">
                <a16:creationId xmlns:a16="http://schemas.microsoft.com/office/drawing/2014/main" id="{B8980218-778F-D24A-0BE9-8C80C31913C4}"/>
              </a:ext>
            </a:extLst>
          </p:cNvPr>
          <p:cNvPicPr>
            <a:picLocks noChangeAspect="1"/>
          </p:cNvPicPr>
          <p:nvPr/>
        </p:nvPicPr>
        <p:blipFill>
          <a:blip r:embed="rId2"/>
          <a:stretch>
            <a:fillRect/>
          </a:stretch>
        </p:blipFill>
        <p:spPr>
          <a:xfrm>
            <a:off x="0" y="1283757"/>
            <a:ext cx="12192000" cy="5611285"/>
          </a:xfrm>
          <a:prstGeom prst="rect">
            <a:avLst/>
          </a:prstGeom>
        </p:spPr>
      </p:pic>
      <p:sp>
        <p:nvSpPr>
          <p:cNvPr id="2" name="Oval 1">
            <a:extLst>
              <a:ext uri="{FF2B5EF4-FFF2-40B4-BE49-F238E27FC236}">
                <a16:creationId xmlns:a16="http://schemas.microsoft.com/office/drawing/2014/main" id="{A4257AF4-3F14-301D-5839-089F84C57EA3}"/>
              </a:ext>
            </a:extLst>
          </p:cNvPr>
          <p:cNvSpPr/>
          <p:nvPr/>
        </p:nvSpPr>
        <p:spPr>
          <a:xfrm>
            <a:off x="0" y="1524000"/>
            <a:ext cx="7556500" cy="4330700"/>
          </a:xfrm>
          <a:prstGeom prst="ellipse">
            <a:avLst/>
          </a:prstGeom>
          <a:solidFill>
            <a:srgbClr val="FFC000">
              <a:alpha val="18039"/>
            </a:srgb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08922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a:t>
            </a:r>
            <a:r>
              <a:rPr lang="en-US" sz="4400" dirty="0" err="1">
                <a:latin typeface="Aldhabi" panose="01000000000000000000" pitchFamily="2" charset="-78"/>
                <a:cs typeface="Aldhabi" panose="01000000000000000000" pitchFamily="2" charset="-78"/>
              </a:rPr>
              <a:t>UserControllerInterface</a:t>
            </a: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465486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entity associated with users as they navigate around server data is </a:t>
            </a:r>
            <a:r>
              <a:rPr lang="en-US" sz="2000" dirty="0" err="1">
                <a:latin typeface="Amasis MT Pro Light" panose="020B0604020202020204" pitchFamily="18" charset="0"/>
                <a:cs typeface="Aldhabi" panose="01000000000000000000" pitchFamily="2" charset="-78"/>
              </a:rPr>
              <a:t>UserControllerInterface</a:t>
            </a:r>
            <a:r>
              <a:rPr lang="en-US" sz="2000" dirty="0">
                <a:latin typeface="Amasis MT Pro Light" panose="020B0604020202020204" pitchFamily="18" charset="0"/>
                <a:cs typeface="Aldhabi" panose="01000000000000000000" pitchFamily="2" charset="-78"/>
              </a:rPr>
              <a:t>.</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This interface can be a </a:t>
            </a:r>
            <a:r>
              <a:rPr lang="en-US" sz="2000" dirty="0" err="1">
                <a:latin typeface="Amasis MT Pro Light" panose="020B0604020202020204" pitchFamily="18" charset="0"/>
                <a:cs typeface="Aldhabi" panose="01000000000000000000" pitchFamily="2" charset="-78"/>
              </a:rPr>
              <a:t>GuestController</a:t>
            </a:r>
            <a:r>
              <a:rPr lang="en-US" sz="2000" dirty="0">
                <a:latin typeface="Amasis MT Pro Light" panose="020B0604020202020204" pitchFamily="18" charset="0"/>
                <a:cs typeface="Aldhabi" panose="01000000000000000000" pitchFamily="2" charset="-78"/>
              </a:rPr>
              <a:t>, </a:t>
            </a:r>
            <a:r>
              <a:rPr lang="en-US" sz="2000" dirty="0" err="1">
                <a:latin typeface="Amasis MT Pro Light" panose="020B0604020202020204" pitchFamily="18" charset="0"/>
                <a:cs typeface="Aldhabi" panose="01000000000000000000" pitchFamily="2" charset="-78"/>
              </a:rPr>
              <a:t>MemberController</a:t>
            </a:r>
            <a:r>
              <a:rPr lang="en-US" sz="2000" dirty="0">
                <a:latin typeface="Amasis MT Pro Light" panose="020B0604020202020204" pitchFamily="18" charset="0"/>
                <a:cs typeface="Aldhabi" panose="01000000000000000000" pitchFamily="2" charset="-78"/>
              </a:rPr>
              <a:t>, </a:t>
            </a:r>
            <a:r>
              <a:rPr lang="en-US" sz="2000" dirty="0" err="1">
                <a:latin typeface="Amasis MT Pro Light" panose="020B0604020202020204" pitchFamily="18" charset="0"/>
                <a:cs typeface="Aldhabi" panose="01000000000000000000" pitchFamily="2" charset="-78"/>
              </a:rPr>
              <a:t>DomainModeratorController</a:t>
            </a:r>
            <a:r>
              <a:rPr lang="en-US" sz="2000" dirty="0">
                <a:latin typeface="Amasis MT Pro Light" panose="020B0604020202020204" pitchFamily="18" charset="0"/>
                <a:cs typeface="Aldhabi" panose="01000000000000000000" pitchFamily="2" charset="-78"/>
              </a:rPr>
              <a:t>, </a:t>
            </a:r>
            <a:r>
              <a:rPr lang="en-US" sz="2000" dirty="0" err="1">
                <a:latin typeface="Amasis MT Pro Light" panose="020B0604020202020204" pitchFamily="18" charset="0"/>
                <a:cs typeface="Aldhabi" panose="01000000000000000000" pitchFamily="2" charset="-78"/>
              </a:rPr>
              <a:t>GlobalModeratorController</a:t>
            </a:r>
            <a:r>
              <a:rPr lang="en-US" sz="2000" dirty="0">
                <a:latin typeface="Amasis MT Pro Light" panose="020B0604020202020204" pitchFamily="18" charset="0"/>
                <a:cs typeface="Aldhabi" panose="01000000000000000000" pitchFamily="2" charset="-78"/>
              </a:rPr>
              <a:t>, or </a:t>
            </a:r>
            <a:r>
              <a:rPr lang="en-US" sz="2000" dirty="0" err="1">
                <a:latin typeface="Amasis MT Pro Light" panose="020B0604020202020204" pitchFamily="18" charset="0"/>
                <a:cs typeface="Aldhabi" panose="01000000000000000000" pitchFamily="2" charset="-78"/>
              </a:rPr>
              <a:t>AdminController</a:t>
            </a:r>
            <a:r>
              <a:rPr lang="en-US" sz="2000" dirty="0">
                <a:latin typeface="Amasis MT Pro Light" panose="020B0604020202020204" pitchFamily="18" charset="0"/>
                <a:cs typeface="Aldhabi" panose="01000000000000000000" pitchFamily="2" charset="-78"/>
              </a:rPr>
              <a:t> ; all implement the methods and are used polymorphically.</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a:t>
            </a:r>
            <a:r>
              <a:rPr lang="en-US" sz="2000" dirty="0" err="1">
                <a:latin typeface="Amasis MT Pro Light" panose="020B0604020202020204" pitchFamily="18" charset="0"/>
                <a:cs typeface="Aldhabi" panose="01000000000000000000" pitchFamily="2" charset="-78"/>
              </a:rPr>
              <a:t>UserManager</a:t>
            </a:r>
            <a:r>
              <a:rPr lang="en-US" sz="2000" dirty="0">
                <a:latin typeface="Amasis MT Pro Light" panose="020B0604020202020204" pitchFamily="18" charset="0"/>
                <a:cs typeface="Aldhabi" panose="01000000000000000000" pitchFamily="2" charset="-78"/>
              </a:rPr>
              <a:t> maintains a map of all guest controllers who have recently accessed Comment Anywhere in one map, and all member-or-higher controllers in another.</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Each Page, representing a distinct comment section initialized from database data, also keeps a map of controllers that are currently viewing it, so that it can de-initialize when its data is no longer needed.</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Tree>
    <p:extLst>
      <p:ext uri="{BB962C8B-B14F-4D97-AF65-F5344CB8AC3E}">
        <p14:creationId xmlns:p14="http://schemas.microsoft.com/office/powerpoint/2010/main" val="37100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What Is Comment Anywhere?</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185952" cy="2862322"/>
          </a:xfrm>
          <a:prstGeom prst="rect">
            <a:avLst/>
          </a:prstGeom>
          <a:noFill/>
        </p:spPr>
        <p:txBody>
          <a:bodyPr wrap="square" rtlCol="0">
            <a:spAutoFit/>
          </a:bodyPr>
          <a:lstStyle/>
          <a:p>
            <a:r>
              <a:rPr lang="en-US" sz="2000" dirty="0">
                <a:latin typeface="Amasis MT Pro Light" panose="020B0604020202020204" pitchFamily="18" charset="0"/>
                <a:cs typeface="Aldhabi" panose="01000000000000000000" pitchFamily="2" charset="-78"/>
              </a:rPr>
              <a:t>Comment Anywhere is a web service that allows users to access a unique comment section for </a:t>
            </a:r>
            <a:r>
              <a:rPr lang="en-US" sz="2000" dirty="0">
                <a:solidFill>
                  <a:srgbClr val="FFFF00"/>
                </a:solidFill>
                <a:latin typeface="Amasis MT Pro Light" panose="020B0604020202020204" pitchFamily="18" charset="0"/>
                <a:cs typeface="Aldhabi" panose="01000000000000000000" pitchFamily="2" charset="-78"/>
              </a:rPr>
              <a:t>any webpage on the internet</a:t>
            </a:r>
            <a:r>
              <a:rPr lang="en-US" sz="2000" i="1" dirty="0">
                <a:latin typeface="Amasis MT Pro Light" panose="020B0604020202020204" pitchFamily="18" charset="0"/>
                <a:cs typeface="Aldhabi" panose="01000000000000000000" pitchFamily="2" charset="-78"/>
              </a:rPr>
              <a:t>.</a:t>
            </a:r>
          </a:p>
          <a:p>
            <a:endParaRPr lang="en-US" sz="2000" i="1" dirty="0">
              <a:latin typeface="Amasis MT Pro Light" panose="020B0604020202020204" pitchFamily="18" charset="0"/>
              <a:cs typeface="Aldhabi" panose="01000000000000000000" pitchFamily="2" charset="-78"/>
            </a:endParaRPr>
          </a:p>
          <a:p>
            <a:r>
              <a:rPr lang="en-US" sz="2000" dirty="0">
                <a:latin typeface="Amasis MT Pro Light" panose="020B0604020202020204" pitchFamily="18" charset="0"/>
                <a:cs typeface="Aldhabi" panose="01000000000000000000" pitchFamily="2" charset="-78"/>
              </a:rPr>
              <a:t>Comment Sections are viewed and posted to via the Comment Anywhere Front End, which is a browser extension for Mozilla Firefox that any internet user can download and install in their browser.</a:t>
            </a:r>
          </a:p>
          <a:p>
            <a:endParaRPr lang="en-US" sz="2000" dirty="0">
              <a:latin typeface="Amasis MT Pro Light" panose="020B0604020202020204" pitchFamily="18" charset="0"/>
              <a:cs typeface="Aldhabi" panose="01000000000000000000" pitchFamily="2" charset="-78"/>
            </a:endParaRPr>
          </a:p>
          <a:p>
            <a:r>
              <a:rPr lang="en-US" sz="2000" dirty="0">
                <a:latin typeface="Amasis MT Pro Light" panose="020B0604020202020204" pitchFamily="18" charset="0"/>
                <a:cs typeface="Aldhabi" panose="01000000000000000000" pitchFamily="2" charset="-78"/>
              </a:rPr>
              <a:t>Comments are served from the Comment Anywhere Back End, a cloud-hosted database and HTTP server that manages authentication, data storage, and data retrieval.</a:t>
            </a:r>
          </a:p>
        </p:txBody>
      </p:sp>
    </p:spTree>
    <p:extLst>
      <p:ext uri="{BB962C8B-B14F-4D97-AF65-F5344CB8AC3E}">
        <p14:creationId xmlns:p14="http://schemas.microsoft.com/office/powerpoint/2010/main" val="28331018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a:t>
            </a:r>
            <a:r>
              <a:rPr lang="en-US" sz="4400" dirty="0" err="1">
                <a:latin typeface="Aldhabi" panose="01000000000000000000" pitchFamily="2" charset="-78"/>
                <a:cs typeface="Aldhabi" panose="01000000000000000000" pitchFamily="2" charset="-78"/>
              </a:rPr>
              <a:t>UserControllerInterface</a:t>
            </a: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961545"/>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TODO: UML DIAGRAM OF INHERITANCE WITH UCI</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Tree>
    <p:extLst>
      <p:ext uri="{BB962C8B-B14F-4D97-AF65-F5344CB8AC3E}">
        <p14:creationId xmlns:p14="http://schemas.microsoft.com/office/powerpoint/2010/main" val="10142878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a:t>
            </a:r>
            <a:r>
              <a:rPr lang="en-US" sz="4400" dirty="0" err="1">
                <a:latin typeface="Aldhabi" panose="01000000000000000000" pitchFamily="2" charset="-78"/>
                <a:cs typeface="Aldhabi" panose="01000000000000000000" pitchFamily="2" charset="-78"/>
              </a:rPr>
              <a:t>UserControllerInterface</a:t>
            </a: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330200" y="1419350"/>
            <a:ext cx="11265452" cy="511652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A reference to a user’s associated controller is attached to their HTTP Request Context at the time their authentication token is parsed by the middleware. A controller is always attached to a request; if a login token is not existent or invalid, a new </a:t>
            </a:r>
            <a:r>
              <a:rPr lang="en-US" sz="2000" i="1" dirty="0" err="1">
                <a:latin typeface="Amasis MT Pro Light" panose="020B0604020202020204" pitchFamily="18" charset="0"/>
                <a:cs typeface="Aldhabi" panose="01000000000000000000" pitchFamily="2" charset="-78"/>
              </a:rPr>
              <a:t>GuestController</a:t>
            </a:r>
            <a:r>
              <a:rPr lang="en-US" sz="2000" dirty="0">
                <a:latin typeface="Amasis MT Pro Light" panose="020B0604020202020204" pitchFamily="18" charset="0"/>
                <a:cs typeface="Aldhabi" panose="01000000000000000000" pitchFamily="2" charset="-78"/>
              </a:rPr>
              <a:t> is created for the Request.</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actual calls which realize the effects of a user action, such as posting a comment, are made in their particular controller. The Server object itself is, in general, unconcerned with the access level of a given controller and simply parses the HTTP Request’s body into the appropriate </a:t>
            </a:r>
            <a:r>
              <a:rPr lang="en-US" sz="2000" i="1" dirty="0">
                <a:latin typeface="Amasis MT Pro Light" panose="020B0604020202020204" pitchFamily="18" charset="0"/>
                <a:cs typeface="Aldhabi" panose="01000000000000000000" pitchFamily="2" charset="-78"/>
              </a:rPr>
              <a:t>communication</a:t>
            </a:r>
            <a:r>
              <a:rPr lang="en-US" sz="2000" dirty="0">
                <a:latin typeface="Amasis MT Pro Light" panose="020B0604020202020204" pitchFamily="18" charset="0"/>
                <a:cs typeface="Aldhabi" panose="01000000000000000000" pitchFamily="2" charset="-78"/>
              </a:rPr>
              <a:t> type, then hands off the execution of the command to the controller already associated with the request.</a:t>
            </a:r>
          </a:p>
          <a:p>
            <a:pPr marL="342900" indent="-342900">
              <a:lnSpc>
                <a:spcPct val="150000"/>
              </a:lnSpc>
              <a:buFont typeface="Arial" panose="020B0604020202020204" pitchFamily="34" charset="0"/>
              <a:buChar char="•"/>
            </a:pPr>
            <a:r>
              <a:rPr lang="en-US" sz="2000" i="1" dirty="0" err="1">
                <a:latin typeface="Amasis MT Pro Light" panose="020B0604020202020204" pitchFamily="18" charset="0"/>
                <a:cs typeface="Aldhabi" panose="01000000000000000000" pitchFamily="2" charset="-78"/>
              </a:rPr>
              <a:t>Server.PostNewComment</a:t>
            </a:r>
            <a:r>
              <a:rPr lang="en-US" sz="2000" dirty="0">
                <a:latin typeface="Amasis MT Pro Light" panose="020B0604020202020204" pitchFamily="18" charset="0"/>
                <a:cs typeface="Aldhabi" panose="01000000000000000000" pitchFamily="2" charset="-78"/>
              </a:rPr>
              <a:t> may call, for example, </a:t>
            </a:r>
            <a:r>
              <a:rPr lang="en-US" sz="2000" i="1" dirty="0" err="1">
                <a:latin typeface="Amasis MT Pro Light" panose="020B0604020202020204" pitchFamily="18" charset="0"/>
                <a:cs typeface="Aldhabi" panose="01000000000000000000" pitchFamily="2" charset="-78"/>
              </a:rPr>
              <a:t>HandleNewComment</a:t>
            </a:r>
            <a:r>
              <a:rPr lang="en-US" sz="2000" dirty="0">
                <a:latin typeface="Amasis MT Pro Light" panose="020B0604020202020204" pitchFamily="18" charset="0"/>
                <a:cs typeface="Aldhabi" panose="01000000000000000000" pitchFamily="2" charset="-78"/>
              </a:rPr>
              <a:t> on the interface; if they are a logged in user, a new comment will be posted. If they are a Guest, they will simply receive an error message to display.</a:t>
            </a:r>
            <a:br>
              <a:rPr lang="en-US" sz="2000" dirty="0">
                <a:latin typeface="Amasis MT Pro Light" panose="020B0604020202020204" pitchFamily="18" charset="0"/>
                <a:cs typeface="Aldhabi" panose="01000000000000000000" pitchFamily="2" charset="-78"/>
              </a:rPr>
            </a:br>
            <a:endParaRPr lang="en-US" sz="2000" dirty="0">
              <a:latin typeface="Amasis MT Pro Light" panose="020B0604020202020204" pitchFamily="18" charset="0"/>
              <a:cs typeface="Aldhabi" panose="01000000000000000000" pitchFamily="2" charset="-78"/>
            </a:endParaRPr>
          </a:p>
        </p:txBody>
      </p:sp>
    </p:spTree>
    <p:extLst>
      <p:ext uri="{BB962C8B-B14F-4D97-AF65-F5344CB8AC3E}">
        <p14:creationId xmlns:p14="http://schemas.microsoft.com/office/powerpoint/2010/main" val="20525189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a:t>
            </a:r>
            <a:r>
              <a:rPr lang="en-US" sz="4400" dirty="0" err="1">
                <a:latin typeface="Aldhabi" panose="01000000000000000000" pitchFamily="2" charset="-78"/>
                <a:cs typeface="Aldhabi" panose="01000000000000000000" pitchFamily="2" charset="-78"/>
              </a:rPr>
              <a:t>UserControllerInterface</a:t>
            </a:r>
            <a:endParaRPr lang="en-US" sz="4400" dirty="0">
              <a:latin typeface="Aldhabi" panose="01000000000000000000" pitchFamily="2" charset="-78"/>
              <a:cs typeface="Aldhabi" panose="01000000000000000000" pitchFamily="2" charset="-78"/>
            </a:endParaRPr>
          </a:p>
        </p:txBody>
      </p:sp>
      <p:sp>
        <p:nvSpPr>
          <p:cNvPr id="4" name="TextBox 3">
            <a:extLst>
              <a:ext uri="{FF2B5EF4-FFF2-40B4-BE49-F238E27FC236}">
                <a16:creationId xmlns:a16="http://schemas.microsoft.com/office/drawing/2014/main" id="{9784F8D8-BC8C-63B8-8AEB-695D66588BCC}"/>
              </a:ext>
            </a:extLst>
          </p:cNvPr>
          <p:cNvSpPr txBox="1"/>
          <p:nvPr/>
        </p:nvSpPr>
        <p:spPr>
          <a:xfrm>
            <a:off x="330200" y="1419350"/>
            <a:ext cx="11265452" cy="4654864"/>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err="1">
                <a:latin typeface="Amasis MT Pro Light" panose="020B0604020202020204" pitchFamily="18" charset="0"/>
                <a:cs typeface="Aldhabi" panose="01000000000000000000" pitchFamily="2" charset="-78"/>
              </a:rPr>
              <a:t>UserControllers</a:t>
            </a:r>
            <a:r>
              <a:rPr lang="en-US" sz="2000" dirty="0">
                <a:latin typeface="Amasis MT Pro Light" panose="020B0604020202020204" pitchFamily="18" charset="0"/>
                <a:cs typeface="Aldhabi" panose="01000000000000000000" pitchFamily="2" charset="-78"/>
              </a:rPr>
              <a:t> have a member array of </a:t>
            </a:r>
            <a:r>
              <a:rPr lang="en-US" sz="2000" i="1" dirty="0">
                <a:latin typeface="Amasis MT Pro Light" panose="020B0604020202020204" pitchFamily="18" charset="0"/>
                <a:cs typeface="Aldhabi" panose="01000000000000000000" pitchFamily="2" charset="-78"/>
              </a:rPr>
              <a:t>communication</a:t>
            </a:r>
            <a:r>
              <a:rPr lang="en-US" sz="2000" dirty="0">
                <a:latin typeface="Amasis MT Pro Light" panose="020B0604020202020204" pitchFamily="18" charset="0"/>
                <a:cs typeface="Aldhabi" panose="01000000000000000000" pitchFamily="2" charset="-78"/>
              </a:rPr>
              <a:t> types called </a:t>
            </a:r>
            <a:r>
              <a:rPr lang="en-US" sz="2000" i="1" dirty="0" err="1">
                <a:latin typeface="Amasis MT Pro Light" panose="020B0604020202020204" pitchFamily="18" charset="0"/>
                <a:cs typeface="Aldhabi" panose="01000000000000000000" pitchFamily="2" charset="-78"/>
              </a:rPr>
              <a:t>nextResponse</a:t>
            </a:r>
            <a:r>
              <a:rPr lang="en-US" sz="2000" i="1" dirty="0">
                <a:latin typeface="Amasis MT Pro Light" panose="020B0604020202020204" pitchFamily="18" charset="0"/>
                <a:cs typeface="Aldhabi" panose="01000000000000000000" pitchFamily="2" charset="-78"/>
              </a:rPr>
              <a:t>.</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As a request is processed, communication entities, ranging from </a:t>
            </a:r>
            <a:r>
              <a:rPr lang="en-US" sz="2000" dirty="0" err="1">
                <a:latin typeface="Amasis MT Pro Light" panose="020B0604020202020204" pitchFamily="18" charset="0"/>
                <a:cs typeface="Aldhabi" panose="01000000000000000000" pitchFamily="2" charset="-78"/>
              </a:rPr>
              <a:t>LoginResponses</a:t>
            </a:r>
            <a:r>
              <a:rPr lang="en-US" sz="2000" dirty="0">
                <a:latin typeface="Amasis MT Pro Light" panose="020B0604020202020204" pitchFamily="18" charset="0"/>
                <a:cs typeface="Aldhabi" panose="01000000000000000000" pitchFamily="2" charset="-78"/>
              </a:rPr>
              <a:t> to Messages to Comment data are pushed to this array.</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A request may cause communication entities to be pushed to other </a:t>
            </a:r>
            <a:r>
              <a:rPr lang="en-US" sz="2000" dirty="0" err="1">
                <a:latin typeface="Amasis MT Pro Light" panose="020B0604020202020204" pitchFamily="18" charset="0"/>
                <a:cs typeface="Aldhabi" panose="01000000000000000000" pitchFamily="2" charset="-78"/>
              </a:rPr>
              <a:t>UserControllers</a:t>
            </a:r>
            <a:r>
              <a:rPr lang="en-US" sz="2000" dirty="0">
                <a:latin typeface="Amasis MT Pro Light" panose="020B0604020202020204" pitchFamily="18" charset="0"/>
                <a:cs typeface="Aldhabi" panose="01000000000000000000" pitchFamily="2" charset="-78"/>
              </a:rPr>
              <a:t> as well. For example, posting a new comment will cause that new comment data to be pushed to the </a:t>
            </a:r>
            <a:r>
              <a:rPr lang="en-US" sz="2000" i="1" dirty="0" err="1">
                <a:latin typeface="Amasis MT Pro Light" panose="020B0604020202020204" pitchFamily="18" charset="0"/>
                <a:cs typeface="Aldhabi" panose="01000000000000000000" pitchFamily="2" charset="-78"/>
              </a:rPr>
              <a:t>nextResponse</a:t>
            </a:r>
            <a:r>
              <a:rPr lang="en-US" sz="2000" dirty="0">
                <a:latin typeface="Amasis MT Pro Light" panose="020B0604020202020204" pitchFamily="18" charset="0"/>
                <a:cs typeface="Aldhabi" panose="01000000000000000000" pitchFamily="2" charset="-78"/>
              </a:rPr>
              <a:t> array of all controllers who are currently on that page.</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When a request finishes, </a:t>
            </a:r>
            <a:r>
              <a:rPr lang="en-US" sz="2000" i="1" dirty="0" err="1">
                <a:latin typeface="Amasis MT Pro Light" panose="020B0604020202020204" pitchFamily="18" charset="0"/>
                <a:cs typeface="Aldhabi" panose="01000000000000000000" pitchFamily="2" charset="-78"/>
              </a:rPr>
              <a:t>nextResponse</a:t>
            </a:r>
            <a:r>
              <a:rPr lang="en-US" sz="2000" dirty="0">
                <a:latin typeface="Amasis MT Pro Light" panose="020B0604020202020204" pitchFamily="18" charset="0"/>
                <a:cs typeface="Aldhabi" panose="01000000000000000000" pitchFamily="2" charset="-78"/>
              </a:rPr>
              <a:t> is sent as a JSON array in the body of the HTTP Response. </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 front end parses each item of this response and renders changes on the UI accordingly.</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Typically, the response items will only be related to the action the user just attempted to perform, but if it has been a while since they talked to the server, there may also be additional items waiting for them.</a:t>
            </a:r>
          </a:p>
        </p:txBody>
      </p:sp>
    </p:spTree>
    <p:extLst>
      <p:ext uri="{BB962C8B-B14F-4D97-AF65-F5344CB8AC3E}">
        <p14:creationId xmlns:p14="http://schemas.microsoft.com/office/powerpoint/2010/main" val="34241728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Anatomy of a Request’s Life - Preflight</a:t>
            </a:r>
          </a:p>
        </p:txBody>
      </p:sp>
      <p:sp>
        <p:nvSpPr>
          <p:cNvPr id="4" name="TextBox 3">
            <a:extLst>
              <a:ext uri="{FF2B5EF4-FFF2-40B4-BE49-F238E27FC236}">
                <a16:creationId xmlns:a16="http://schemas.microsoft.com/office/drawing/2014/main" id="{0AC796F4-A58C-BA9E-99BC-F11F862CCC19}"/>
              </a:ext>
            </a:extLst>
          </p:cNvPr>
          <p:cNvSpPr txBox="1"/>
          <p:nvPr/>
        </p:nvSpPr>
        <p:spPr>
          <a:xfrm>
            <a:off x="330200" y="1419350"/>
            <a:ext cx="11265452" cy="512153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Our server is atypical in that the user is not talking to the server from a webpage we have provided them. They are on some other website or “none” at all in the browser environment. </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For this reason, we need to enable a special policy called </a:t>
            </a:r>
            <a:r>
              <a:rPr lang="en-US" sz="2000" b="1" dirty="0">
                <a:latin typeface="Amasis MT Pro Light" panose="020B0604020202020204" pitchFamily="18" charset="0"/>
                <a:cs typeface="Aldhabi" panose="01000000000000000000" pitchFamily="2" charset="-78"/>
              </a:rPr>
              <a:t>Cross Origin Resource Sharing (CORS)</a:t>
            </a:r>
            <a:r>
              <a:rPr lang="en-US" sz="2000" dirty="0">
                <a:latin typeface="Amasis MT Pro Light" panose="020B0604020202020204" pitchFamily="18" charset="0"/>
                <a:cs typeface="Aldhabi" panose="01000000000000000000" pitchFamily="2" charset="-78"/>
              </a:rPr>
              <a:t>, or modern browsers will interrupt the request.</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MDN defines CORS as follows [1]:</a:t>
            </a:r>
          </a:p>
          <a:p>
            <a:pPr marL="800100" lvl="1"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a:t>
            </a:r>
            <a:r>
              <a:rPr lang="en-US" sz="2000" b="1" dirty="0"/>
              <a:t>Cross-Origin Resource Sharing</a:t>
            </a:r>
            <a:r>
              <a:rPr lang="en-US" sz="2000" dirty="0"/>
              <a:t> (</a:t>
            </a:r>
            <a:r>
              <a:rPr lang="en-US" sz="2000" dirty="0">
                <a:hlinkClick r:id="rId2"/>
              </a:rPr>
              <a:t>CORS</a:t>
            </a:r>
            <a:r>
              <a:rPr lang="en-US" sz="2000" dirty="0"/>
              <a:t>) is an </a:t>
            </a:r>
            <a:r>
              <a:rPr lang="en-US" sz="2000" dirty="0">
                <a:hlinkClick r:id="rId3"/>
              </a:rPr>
              <a:t>HTTP</a:t>
            </a:r>
            <a:r>
              <a:rPr lang="en-US" sz="2000" dirty="0"/>
              <a:t>-header based mechanism that allows a server to indicate any </a:t>
            </a:r>
            <a:r>
              <a:rPr lang="en-US" sz="2000" dirty="0">
                <a:hlinkClick r:id="rId4"/>
              </a:rPr>
              <a:t>origins</a:t>
            </a:r>
            <a:r>
              <a:rPr lang="en-US" sz="2000" dirty="0"/>
              <a:t> (domain, scheme, or port) other than its own from which a browser should permit loading resources. CORS also relies on a mechanism by which browsers make a "preflight" request to the server hosting the cross-origin resource, in order to check that the server will permit the actual request. In that preflight, the browser sends headers that indicate the HTTP method and headers that will be used in the actual request.”</a:t>
            </a:r>
            <a:endParaRPr lang="en-US" sz="2000" dirty="0">
              <a:latin typeface="Amasis MT Pro Light" panose="020B0604020202020204" pitchFamily="18" charset="0"/>
              <a:cs typeface="Aldhabi" panose="01000000000000000000" pitchFamily="2" charset="-78"/>
            </a:endParaRPr>
          </a:p>
        </p:txBody>
      </p:sp>
    </p:spTree>
    <p:extLst>
      <p:ext uri="{BB962C8B-B14F-4D97-AF65-F5344CB8AC3E}">
        <p14:creationId xmlns:p14="http://schemas.microsoft.com/office/powerpoint/2010/main" val="32198096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Anatomy of a Request’s Life - Preflight</a:t>
            </a:r>
          </a:p>
        </p:txBody>
      </p:sp>
      <p:pic>
        <p:nvPicPr>
          <p:cNvPr id="3" name="Picture 2">
            <a:extLst>
              <a:ext uri="{FF2B5EF4-FFF2-40B4-BE49-F238E27FC236}">
                <a16:creationId xmlns:a16="http://schemas.microsoft.com/office/drawing/2014/main" id="{67B93ADA-B0F0-A637-69A0-EE8791B74C5B}"/>
              </a:ext>
            </a:extLst>
          </p:cNvPr>
          <p:cNvPicPr>
            <a:picLocks noChangeAspect="1"/>
          </p:cNvPicPr>
          <p:nvPr/>
        </p:nvPicPr>
        <p:blipFill>
          <a:blip r:embed="rId2"/>
          <a:stretch>
            <a:fillRect/>
          </a:stretch>
        </p:blipFill>
        <p:spPr>
          <a:xfrm>
            <a:off x="5575300" y="1269450"/>
            <a:ext cx="6392863" cy="5492620"/>
          </a:xfrm>
          <a:prstGeom prst="rect">
            <a:avLst/>
          </a:prstGeom>
        </p:spPr>
      </p:pic>
    </p:spTree>
    <p:extLst>
      <p:ext uri="{BB962C8B-B14F-4D97-AF65-F5344CB8AC3E}">
        <p14:creationId xmlns:p14="http://schemas.microsoft.com/office/powerpoint/2010/main" val="6244559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HTTP Server : Anatomy of a Request’s Life - Endpoint</a:t>
            </a:r>
          </a:p>
        </p:txBody>
      </p:sp>
      <p:pic>
        <p:nvPicPr>
          <p:cNvPr id="6" name="Picture 5">
            <a:extLst>
              <a:ext uri="{FF2B5EF4-FFF2-40B4-BE49-F238E27FC236}">
                <a16:creationId xmlns:a16="http://schemas.microsoft.com/office/drawing/2014/main" id="{762CC2E8-B7E2-AFB3-6577-521AEA31521A}"/>
              </a:ext>
            </a:extLst>
          </p:cNvPr>
          <p:cNvPicPr>
            <a:picLocks noChangeAspect="1"/>
          </p:cNvPicPr>
          <p:nvPr/>
        </p:nvPicPr>
        <p:blipFill>
          <a:blip r:embed="rId2"/>
          <a:stretch>
            <a:fillRect/>
          </a:stretch>
        </p:blipFill>
        <p:spPr>
          <a:xfrm>
            <a:off x="5547737" y="1478649"/>
            <a:ext cx="6315998" cy="3900702"/>
          </a:xfrm>
          <a:prstGeom prst="rect">
            <a:avLst/>
          </a:prstGeom>
        </p:spPr>
      </p:pic>
    </p:spTree>
    <p:extLst>
      <p:ext uri="{BB962C8B-B14F-4D97-AF65-F5344CB8AC3E}">
        <p14:creationId xmlns:p14="http://schemas.microsoft.com/office/powerpoint/2010/main" val="1972504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Motivation</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5016758"/>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Comment Sections on websites were once ubiquitous; now, many have closed. [1]</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Conversations have moved to social media posts. (Facebook, Twitter, Reddit)</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Social media posts as comment sources fundamentally fragment the conversation.</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Conversation (and valuable comment information) becomes split between many posts.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While it is usually easy to go from a comment section on social media to the content, it is </a:t>
            </a:r>
            <a:r>
              <a:rPr lang="en-US" sz="2000" dirty="0">
                <a:solidFill>
                  <a:srgbClr val="FF714F"/>
                </a:solidFill>
                <a:latin typeface="Amasis MT Pro Light" panose="020B0604020202020204" pitchFamily="18" charset="0"/>
                <a:cs typeface="Aldhabi" panose="01000000000000000000" pitchFamily="2" charset="-78"/>
              </a:rPr>
              <a:t>very hard </a:t>
            </a:r>
            <a:r>
              <a:rPr lang="en-US" sz="2000" dirty="0">
                <a:latin typeface="Amasis MT Pro Light" panose="020B0604020202020204" pitchFamily="18" charset="0"/>
                <a:cs typeface="Aldhabi" panose="01000000000000000000" pitchFamily="2" charset="-78"/>
              </a:rPr>
              <a:t>to go from the content to the many posts on social media.</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There should exist comment sections that are closely coupled to the content.</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These comment sections should follow the content wherever it is shared, on any platform.</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This makes it more difficult for agendas to silence disempowered voices.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This makes information easily accessible and available to all.</a:t>
            </a:r>
          </a:p>
          <a:p>
            <a:endParaRPr lang="en-US" sz="2000" dirty="0">
              <a:latin typeface="Amasis MT Pro Light" panose="020B0604020202020204" pitchFamily="18" charset="0"/>
              <a:cs typeface="Aldhabi" panose="01000000000000000000" pitchFamily="2" charset="-78"/>
            </a:endParaRPr>
          </a:p>
        </p:txBody>
      </p:sp>
    </p:spTree>
    <p:extLst>
      <p:ext uri="{BB962C8B-B14F-4D97-AF65-F5344CB8AC3E}">
        <p14:creationId xmlns:p14="http://schemas.microsoft.com/office/powerpoint/2010/main" val="3930142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2D381-2B53-5E16-51D1-39681128824D}"/>
              </a:ext>
            </a:extLst>
          </p:cNvPr>
          <p:cNvSpPr>
            <a:spLocks noGrp="1"/>
          </p:cNvSpPr>
          <p:nvPr>
            <p:ph type="title"/>
          </p:nvPr>
        </p:nvSpPr>
        <p:spPr/>
        <p:txBody>
          <a:bodyPr/>
          <a:lstStyle/>
          <a:p>
            <a:r>
              <a:rPr lang="en-US" dirty="0">
                <a:latin typeface="Aldhabi" panose="01000000000000000000" pitchFamily="2" charset="-78"/>
                <a:cs typeface="Aldhabi" panose="01000000000000000000" pitchFamily="2" charset="-78"/>
              </a:rPr>
              <a:t>System Overview: Back End</a:t>
            </a:r>
          </a:p>
        </p:txBody>
      </p:sp>
      <p:sp>
        <p:nvSpPr>
          <p:cNvPr id="4" name="Text Placeholder 3">
            <a:extLst>
              <a:ext uri="{FF2B5EF4-FFF2-40B4-BE49-F238E27FC236}">
                <a16:creationId xmlns:a16="http://schemas.microsoft.com/office/drawing/2014/main" id="{A02BB807-05F4-480C-D9F5-26C63B63ECF1}"/>
              </a:ext>
            </a:extLst>
          </p:cNvPr>
          <p:cNvSpPr>
            <a:spLocks noGrp="1"/>
          </p:cNvSpPr>
          <p:nvPr>
            <p:ph type="body" idx="1"/>
          </p:nvPr>
        </p:nvSpPr>
        <p:spPr/>
        <p:txBody>
          <a:bodyPr/>
          <a:lstStyle/>
          <a:p>
            <a:pPr marL="342900" indent="-342900">
              <a:buFontTx/>
              <a:buChar char="-"/>
            </a:pPr>
            <a:endParaRPr lang="en-US" dirty="0"/>
          </a:p>
        </p:txBody>
      </p:sp>
    </p:spTree>
    <p:extLst>
      <p:ext uri="{BB962C8B-B14F-4D97-AF65-F5344CB8AC3E}">
        <p14:creationId xmlns:p14="http://schemas.microsoft.com/office/powerpoint/2010/main" val="1925220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Two Core System Processes</a:t>
            </a:r>
          </a:p>
        </p:txBody>
      </p:sp>
      <p:pic>
        <p:nvPicPr>
          <p:cNvPr id="8" name="Picture 7">
            <a:extLst>
              <a:ext uri="{FF2B5EF4-FFF2-40B4-BE49-F238E27FC236}">
                <a16:creationId xmlns:a16="http://schemas.microsoft.com/office/drawing/2014/main" id="{7F9841B0-184E-EF0A-D1B1-05C7A5358B48}"/>
              </a:ext>
            </a:extLst>
          </p:cNvPr>
          <p:cNvPicPr>
            <a:picLocks noChangeAspect="1"/>
          </p:cNvPicPr>
          <p:nvPr/>
        </p:nvPicPr>
        <p:blipFill>
          <a:blip r:embed="rId2"/>
          <a:stretch>
            <a:fillRect/>
          </a:stretch>
        </p:blipFill>
        <p:spPr>
          <a:xfrm>
            <a:off x="0" y="2929017"/>
            <a:ext cx="12192000" cy="3918160"/>
          </a:xfrm>
          <a:prstGeom prst="rect">
            <a:avLst/>
          </a:prstGeom>
        </p:spPr>
      </p:pic>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1884875"/>
          </a:xfrm>
          <a:prstGeom prst="rect">
            <a:avLst/>
          </a:prstGeom>
          <a:noFill/>
        </p:spPr>
        <p:txBody>
          <a:bodyPr wrap="square" rtlCol="0">
            <a:spAutoFit/>
          </a:bodyPr>
          <a:lstStyle/>
          <a:p>
            <a:pPr>
              <a:lnSpc>
                <a:spcPct val="150000"/>
              </a:lnSpc>
            </a:pPr>
            <a:r>
              <a:rPr lang="en-US" sz="2000" dirty="0">
                <a:latin typeface="Amasis MT Pro Light" panose="020B0604020202020204" pitchFamily="18" charset="0"/>
                <a:cs typeface="Aldhabi" panose="01000000000000000000" pitchFamily="2" charset="-78"/>
              </a:rPr>
              <a:t>The two core system processes required for the back end to function are:</a:t>
            </a:r>
          </a:p>
          <a:p>
            <a:pPr marL="457200" indent="-457200">
              <a:lnSpc>
                <a:spcPct val="150000"/>
              </a:lnSpc>
              <a:buFont typeface="+mj-lt"/>
              <a:buAutoNum type="arabicPeriod"/>
            </a:pPr>
            <a:r>
              <a:rPr lang="en-US" sz="2000" dirty="0">
                <a:latin typeface="Amasis MT Pro Light" panose="020B0604020202020204" pitchFamily="18" charset="0"/>
                <a:cs typeface="Aldhabi" panose="01000000000000000000" pitchFamily="2" charset="-78"/>
              </a:rPr>
              <a:t>The Postgres Database</a:t>
            </a:r>
          </a:p>
          <a:p>
            <a:pPr marL="457200" indent="-457200">
              <a:lnSpc>
                <a:spcPct val="150000"/>
              </a:lnSpc>
              <a:buFont typeface="+mj-lt"/>
              <a:buAutoNum type="arabicPeriod"/>
            </a:pPr>
            <a:r>
              <a:rPr lang="en-US" sz="2000" dirty="0">
                <a:latin typeface="Amasis MT Pro Light" panose="020B0604020202020204" pitchFamily="18" charset="0"/>
                <a:cs typeface="Aldhabi" panose="01000000000000000000" pitchFamily="2" charset="-78"/>
              </a:rPr>
              <a:t>The Go HTTP Server</a:t>
            </a:r>
          </a:p>
          <a:p>
            <a:pPr>
              <a:lnSpc>
                <a:spcPct val="150000"/>
              </a:lnSpc>
            </a:pPr>
            <a:r>
              <a:rPr lang="en-US" sz="2000" dirty="0">
                <a:latin typeface="Amasis MT Pro Light" panose="020B0604020202020204" pitchFamily="18" charset="0"/>
                <a:cs typeface="Aldhabi" panose="01000000000000000000" pitchFamily="2" charset="-78"/>
              </a:rPr>
              <a:t>Both run in Docker containers.</a:t>
            </a:r>
          </a:p>
        </p:txBody>
      </p:sp>
    </p:spTree>
    <p:extLst>
      <p:ext uri="{BB962C8B-B14F-4D97-AF65-F5344CB8AC3E}">
        <p14:creationId xmlns:p14="http://schemas.microsoft.com/office/powerpoint/2010/main" val="3318743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Environment Variables</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961545"/>
          </a:xfrm>
          <a:prstGeom prst="rect">
            <a:avLst/>
          </a:prstGeom>
          <a:noFill/>
        </p:spPr>
        <p:txBody>
          <a:bodyPr wrap="square" rtlCol="0">
            <a:spAutoFit/>
          </a:bodyPr>
          <a:lstStyle/>
          <a:p>
            <a:pPr>
              <a:lnSpc>
                <a:spcPct val="150000"/>
              </a:lnSpc>
            </a:pPr>
            <a:r>
              <a:rPr lang="en-US" sz="2000" dirty="0">
                <a:latin typeface="Amasis MT Pro Light" panose="020B0604020202020204" pitchFamily="18" charset="0"/>
                <a:cs typeface="Aldhabi" panose="01000000000000000000" pitchFamily="2" charset="-78"/>
              </a:rPr>
              <a:t>The two back-end processes easily communicate with few user errors because they both reference the same single set of variables at the time they are initialized, located in a private </a:t>
            </a:r>
            <a:r>
              <a:rPr lang="en-US" sz="2000" i="1" dirty="0">
                <a:latin typeface="Amasis MT Pro Light" panose="020B0604020202020204" pitchFamily="18" charset="0"/>
                <a:cs typeface="Aldhabi" panose="01000000000000000000" pitchFamily="2" charset="-78"/>
              </a:rPr>
              <a:t>.env</a:t>
            </a:r>
            <a:r>
              <a:rPr lang="en-US" sz="2000" dirty="0">
                <a:latin typeface="Amasis MT Pro Light" panose="020B0604020202020204" pitchFamily="18" charset="0"/>
                <a:cs typeface="Aldhabi" panose="01000000000000000000" pitchFamily="2" charset="-78"/>
              </a:rPr>
              <a:t> file.</a:t>
            </a:r>
          </a:p>
        </p:txBody>
      </p:sp>
      <p:pic>
        <p:nvPicPr>
          <p:cNvPr id="14" name="Picture 13">
            <a:extLst>
              <a:ext uri="{FF2B5EF4-FFF2-40B4-BE49-F238E27FC236}">
                <a16:creationId xmlns:a16="http://schemas.microsoft.com/office/drawing/2014/main" id="{4DF6D918-C2C9-4432-89FA-B29012B16701}"/>
              </a:ext>
            </a:extLst>
          </p:cNvPr>
          <p:cNvPicPr>
            <a:picLocks noChangeAspect="1"/>
          </p:cNvPicPr>
          <p:nvPr/>
        </p:nvPicPr>
        <p:blipFill>
          <a:blip r:embed="rId2"/>
          <a:stretch>
            <a:fillRect/>
          </a:stretch>
        </p:blipFill>
        <p:spPr>
          <a:xfrm>
            <a:off x="25400" y="2831494"/>
            <a:ext cx="6662244" cy="3924905"/>
          </a:xfrm>
          <a:prstGeom prst="rect">
            <a:avLst/>
          </a:prstGeom>
        </p:spPr>
      </p:pic>
      <p:pic>
        <p:nvPicPr>
          <p:cNvPr id="16" name="Picture 15">
            <a:extLst>
              <a:ext uri="{FF2B5EF4-FFF2-40B4-BE49-F238E27FC236}">
                <a16:creationId xmlns:a16="http://schemas.microsoft.com/office/drawing/2014/main" id="{9F6E326D-B2DC-DC57-4855-776CF538AB8F}"/>
              </a:ext>
            </a:extLst>
          </p:cNvPr>
          <p:cNvPicPr>
            <a:picLocks noChangeAspect="1"/>
          </p:cNvPicPr>
          <p:nvPr/>
        </p:nvPicPr>
        <p:blipFill>
          <a:blip r:embed="rId3"/>
          <a:stretch>
            <a:fillRect/>
          </a:stretch>
        </p:blipFill>
        <p:spPr>
          <a:xfrm>
            <a:off x="6636844" y="2831496"/>
            <a:ext cx="5549507" cy="3567096"/>
          </a:xfrm>
          <a:prstGeom prst="rect">
            <a:avLst/>
          </a:prstGeom>
        </p:spPr>
      </p:pic>
    </p:spTree>
    <p:extLst>
      <p:ext uri="{BB962C8B-B14F-4D97-AF65-F5344CB8AC3E}">
        <p14:creationId xmlns:p14="http://schemas.microsoft.com/office/powerpoint/2010/main" val="1080817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C7F3DD4-3FFB-436B-2FB0-EBD7B7A24EC0}"/>
              </a:ext>
            </a:extLst>
          </p:cNvPr>
          <p:cNvSpPr txBox="1"/>
          <p:nvPr/>
        </p:nvSpPr>
        <p:spPr>
          <a:xfrm>
            <a:off x="596348" y="357809"/>
            <a:ext cx="10846352" cy="769441"/>
          </a:xfrm>
          <a:prstGeom prst="rect">
            <a:avLst/>
          </a:prstGeom>
          <a:noFill/>
        </p:spPr>
        <p:txBody>
          <a:bodyPr wrap="square" rtlCol="0">
            <a:spAutoFit/>
          </a:bodyPr>
          <a:lstStyle/>
          <a:p>
            <a:pPr algn="ctr"/>
            <a:r>
              <a:rPr lang="en-US" sz="4400" dirty="0">
                <a:latin typeface="Aldhabi" panose="01000000000000000000" pitchFamily="2" charset="-78"/>
                <a:cs typeface="Aldhabi" panose="01000000000000000000" pitchFamily="2" charset="-78"/>
              </a:rPr>
              <a:t>Database System Overview</a:t>
            </a:r>
          </a:p>
        </p:txBody>
      </p:sp>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10846352" cy="326986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16 Tables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25 Foreign Key Relations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84 Total Columns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Uses </a:t>
            </a:r>
            <a:r>
              <a:rPr lang="en-US" sz="2000" dirty="0">
                <a:solidFill>
                  <a:srgbClr val="FFFF00"/>
                </a:solidFill>
                <a:latin typeface="Amasis MT Pro Light" panose="020B0604020202020204" pitchFamily="18" charset="0"/>
                <a:cs typeface="Aldhabi" panose="01000000000000000000" pitchFamily="2" charset="-78"/>
              </a:rPr>
              <a:t>postgres:14.5-alpine </a:t>
            </a:r>
            <a:r>
              <a:rPr lang="en-US" sz="2000" dirty="0">
                <a:latin typeface="Amasis MT Pro Light" panose="020B0604020202020204" pitchFamily="18" charset="0"/>
                <a:cs typeface="Aldhabi" panose="01000000000000000000" pitchFamily="2" charset="-78"/>
              </a:rPr>
              <a:t>docker image as the base.</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Used </a:t>
            </a:r>
            <a:r>
              <a:rPr lang="en-US" sz="2000" dirty="0">
                <a:solidFill>
                  <a:srgbClr val="FFFF00"/>
                </a:solidFill>
                <a:latin typeface="Amasis MT Pro Light" panose="020B0604020202020204" pitchFamily="18" charset="0"/>
                <a:cs typeface="Aldhabi" panose="01000000000000000000" pitchFamily="2" charset="-78"/>
              </a:rPr>
              <a:t>dbdiagram.io</a:t>
            </a:r>
            <a:r>
              <a:rPr lang="en-US" sz="2000" dirty="0">
                <a:latin typeface="Amasis MT Pro Light" panose="020B0604020202020204" pitchFamily="18" charset="0"/>
                <a:cs typeface="Aldhabi" panose="01000000000000000000" pitchFamily="2" charset="-78"/>
              </a:rPr>
              <a:t> to design the initial database; there were ultimately a number of changes.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Uses </a:t>
            </a:r>
            <a:r>
              <a:rPr lang="en-US" sz="2000" dirty="0" err="1">
                <a:solidFill>
                  <a:srgbClr val="FFFF00"/>
                </a:solidFill>
                <a:latin typeface="Amasis MT Pro Light" panose="020B0604020202020204" pitchFamily="18" charset="0"/>
                <a:cs typeface="Aldhabi" panose="01000000000000000000" pitchFamily="2" charset="-78"/>
              </a:rPr>
              <a:t>golang</a:t>
            </a:r>
            <a:r>
              <a:rPr lang="en-US" sz="2000" dirty="0">
                <a:solidFill>
                  <a:srgbClr val="FFFF00"/>
                </a:solidFill>
                <a:latin typeface="Amasis MT Pro Light" panose="020B0604020202020204" pitchFamily="18" charset="0"/>
                <a:cs typeface="Aldhabi" panose="01000000000000000000" pitchFamily="2" charset="-78"/>
              </a:rPr>
              <a:t>-migrate</a:t>
            </a:r>
            <a:r>
              <a:rPr lang="en-US" sz="2000" dirty="0">
                <a:latin typeface="Amasis MT Pro Light" panose="020B0604020202020204" pitchFamily="18" charset="0"/>
                <a:cs typeface="Aldhabi" panose="01000000000000000000" pitchFamily="2" charset="-78"/>
              </a:rPr>
              <a:t> to systematize applying our schema and changes.</a:t>
            </a: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Uses </a:t>
            </a:r>
            <a:r>
              <a:rPr lang="en-US" sz="2000" dirty="0" err="1">
                <a:solidFill>
                  <a:srgbClr val="FFFF00"/>
                </a:solidFill>
                <a:latin typeface="Amasis MT Pro Light" panose="020B0604020202020204" pitchFamily="18" charset="0"/>
                <a:cs typeface="Aldhabi" panose="01000000000000000000" pitchFamily="2" charset="-78"/>
              </a:rPr>
              <a:t>kyleconroy</a:t>
            </a:r>
            <a:r>
              <a:rPr lang="en-US" sz="2000" dirty="0">
                <a:solidFill>
                  <a:srgbClr val="FFFF00"/>
                </a:solidFill>
                <a:latin typeface="Amasis MT Pro Light" panose="020B0604020202020204" pitchFamily="18" charset="0"/>
                <a:cs typeface="Aldhabi" panose="01000000000000000000" pitchFamily="2" charset="-78"/>
              </a:rPr>
              <a:t>/</a:t>
            </a:r>
            <a:r>
              <a:rPr lang="en-US" sz="2000" dirty="0" err="1">
                <a:solidFill>
                  <a:srgbClr val="FFFF00"/>
                </a:solidFill>
                <a:latin typeface="Amasis MT Pro Light" panose="020B0604020202020204" pitchFamily="18" charset="0"/>
                <a:cs typeface="Aldhabi" panose="01000000000000000000" pitchFamily="2" charset="-78"/>
              </a:rPr>
              <a:t>sqlc</a:t>
            </a:r>
            <a:r>
              <a:rPr lang="en-US" sz="2000" dirty="0">
                <a:solidFill>
                  <a:srgbClr val="FFFF00"/>
                </a:solidFill>
                <a:latin typeface="Amasis MT Pro Light" panose="020B0604020202020204" pitchFamily="18" charset="0"/>
                <a:cs typeface="Aldhabi" panose="01000000000000000000" pitchFamily="2" charset="-78"/>
              </a:rPr>
              <a:t> </a:t>
            </a:r>
            <a:r>
              <a:rPr lang="en-US" sz="2000" dirty="0">
                <a:latin typeface="Amasis MT Pro Light" panose="020B0604020202020204" pitchFamily="18" charset="0"/>
                <a:cs typeface="Aldhabi" panose="01000000000000000000" pitchFamily="2" charset="-78"/>
              </a:rPr>
              <a:t>to generate Go structs from the schema and queries.</a:t>
            </a:r>
          </a:p>
        </p:txBody>
      </p:sp>
    </p:spTree>
    <p:extLst>
      <p:ext uri="{BB962C8B-B14F-4D97-AF65-F5344CB8AC3E}">
        <p14:creationId xmlns:p14="http://schemas.microsoft.com/office/powerpoint/2010/main" val="2530209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91754B3-D5E0-23E0-D45D-C7A2A656C8D5}"/>
              </a:ext>
            </a:extLst>
          </p:cNvPr>
          <p:cNvPicPr>
            <a:picLocks noChangeAspect="1"/>
          </p:cNvPicPr>
          <p:nvPr/>
        </p:nvPicPr>
        <p:blipFill>
          <a:blip r:embed="rId2"/>
          <a:stretch>
            <a:fillRect/>
          </a:stretch>
        </p:blipFill>
        <p:spPr>
          <a:xfrm>
            <a:off x="5218727" y="484939"/>
            <a:ext cx="6973273" cy="5992061"/>
          </a:xfrm>
          <a:prstGeom prst="rect">
            <a:avLst/>
          </a:prstGeom>
        </p:spPr>
      </p:pic>
      <p:sp>
        <p:nvSpPr>
          <p:cNvPr id="4" name="TextBox 3">
            <a:extLst>
              <a:ext uri="{FF2B5EF4-FFF2-40B4-BE49-F238E27FC236}">
                <a16:creationId xmlns:a16="http://schemas.microsoft.com/office/drawing/2014/main" id="{9784F8D8-BC8C-63B8-8AEB-695D66588BCC}"/>
              </a:ext>
            </a:extLst>
          </p:cNvPr>
          <p:cNvSpPr txBox="1"/>
          <p:nvPr/>
        </p:nvSpPr>
        <p:spPr>
          <a:xfrm>
            <a:off x="596348" y="1549400"/>
            <a:ext cx="4407452" cy="5116529"/>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Pictured to the right are snippets from our </a:t>
            </a:r>
            <a:r>
              <a:rPr lang="en-US" sz="2000" i="1" dirty="0" err="1">
                <a:latin typeface="Amasis MT Pro Light" panose="020B0604020202020204" pitchFamily="18" charset="0"/>
                <a:cs typeface="Aldhabi" panose="01000000000000000000" pitchFamily="2" charset="-78"/>
              </a:rPr>
              <a:t>Makefile</a:t>
            </a:r>
            <a:r>
              <a:rPr lang="en-US" sz="2000" dirty="0">
                <a:latin typeface="Amasis MT Pro Light" panose="020B0604020202020204" pitchFamily="18" charset="0"/>
                <a:cs typeface="Aldhabi" panose="01000000000000000000" pitchFamily="2" charset="-78"/>
              </a:rPr>
              <a:t>.</a:t>
            </a:r>
          </a:p>
          <a:p>
            <a:pPr>
              <a:lnSpc>
                <a:spcPct val="150000"/>
              </a:lnSpc>
            </a:pPr>
            <a:endParaRPr lang="en-US" sz="2000" dirty="0">
              <a:latin typeface="Amasis MT Pro Light" panose="020B0604020202020204" pitchFamily="18" charset="0"/>
              <a:cs typeface="Aldhabi" panose="01000000000000000000" pitchFamily="2" charset="-78"/>
            </a:endParaRP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By importing our </a:t>
            </a:r>
            <a:r>
              <a:rPr lang="en-US" sz="2000" i="1" dirty="0">
                <a:latin typeface="Amasis MT Pro Light" panose="020B0604020202020204" pitchFamily="18" charset="0"/>
                <a:cs typeface="Aldhabi" panose="01000000000000000000" pitchFamily="2" charset="-78"/>
              </a:rPr>
              <a:t>.env</a:t>
            </a:r>
            <a:r>
              <a:rPr lang="en-US" sz="2000" dirty="0">
                <a:latin typeface="Amasis MT Pro Light" panose="020B0604020202020204" pitchFamily="18" charset="0"/>
                <a:cs typeface="Aldhabi" panose="01000000000000000000" pitchFamily="2" charset="-78"/>
              </a:rPr>
              <a:t> file to our </a:t>
            </a:r>
            <a:r>
              <a:rPr lang="en-US" sz="2000" i="1" dirty="0" err="1">
                <a:latin typeface="Amasis MT Pro Light" panose="020B0604020202020204" pitchFamily="18" charset="0"/>
                <a:cs typeface="Aldhabi" panose="01000000000000000000" pitchFamily="2" charset="-78"/>
              </a:rPr>
              <a:t>Makefile</a:t>
            </a:r>
            <a:r>
              <a:rPr lang="en-US" sz="2000" dirty="0">
                <a:latin typeface="Amasis MT Pro Light" panose="020B0604020202020204" pitchFamily="18" charset="0"/>
                <a:cs typeface="Aldhabi" panose="01000000000000000000" pitchFamily="2" charset="-78"/>
              </a:rPr>
              <a:t>, we are able to utilize our environment variables when running command-line executables.</a:t>
            </a:r>
          </a:p>
          <a:p>
            <a:pPr>
              <a:lnSpc>
                <a:spcPct val="150000"/>
              </a:lnSpc>
            </a:pPr>
            <a:endParaRPr lang="en-US" sz="2000" dirty="0">
              <a:latin typeface="Amasis MT Pro Light" panose="020B0604020202020204" pitchFamily="18" charset="0"/>
              <a:cs typeface="Aldhabi" panose="01000000000000000000" pitchFamily="2" charset="-78"/>
            </a:endParaRPr>
          </a:p>
          <a:p>
            <a:pPr marL="342900" indent="-342900">
              <a:lnSpc>
                <a:spcPct val="150000"/>
              </a:lnSpc>
              <a:buFont typeface="Arial" panose="020B0604020202020204" pitchFamily="34" charset="0"/>
              <a:buChar char="•"/>
            </a:pPr>
            <a:r>
              <a:rPr lang="en-US" sz="2000" dirty="0">
                <a:latin typeface="Amasis MT Pro Light" panose="020B0604020202020204" pitchFamily="18" charset="0"/>
                <a:cs typeface="Aldhabi" panose="01000000000000000000" pitchFamily="2" charset="-78"/>
              </a:rPr>
              <a:t>Running </a:t>
            </a:r>
            <a:r>
              <a:rPr lang="en-US" sz="2000" i="1" dirty="0">
                <a:latin typeface="Amasis MT Pro Light" panose="020B0604020202020204" pitchFamily="18" charset="0"/>
                <a:cs typeface="Aldhabi" panose="01000000000000000000" pitchFamily="2" charset="-78"/>
              </a:rPr>
              <a:t>make</a:t>
            </a:r>
            <a:r>
              <a:rPr lang="en-US" sz="2000" dirty="0">
                <a:latin typeface="Amasis MT Pro Light" panose="020B0604020202020204" pitchFamily="18" charset="0"/>
                <a:cs typeface="Aldhabi" panose="01000000000000000000" pitchFamily="2" charset="-78"/>
              </a:rPr>
              <a:t> commands this way minimizes user mistakes and repetition.</a:t>
            </a:r>
          </a:p>
        </p:txBody>
      </p:sp>
      <p:sp>
        <p:nvSpPr>
          <p:cNvPr id="8" name="TextBox 7">
            <a:extLst>
              <a:ext uri="{FF2B5EF4-FFF2-40B4-BE49-F238E27FC236}">
                <a16:creationId xmlns:a16="http://schemas.microsoft.com/office/drawing/2014/main" id="{A7738607-322C-0EC7-94F5-F1C3DF63D029}"/>
              </a:ext>
            </a:extLst>
          </p:cNvPr>
          <p:cNvSpPr txBox="1"/>
          <p:nvPr/>
        </p:nvSpPr>
        <p:spPr>
          <a:xfrm>
            <a:off x="139148" y="357809"/>
            <a:ext cx="5804452" cy="769441"/>
          </a:xfrm>
          <a:prstGeom prst="rect">
            <a:avLst/>
          </a:prstGeom>
          <a:noFill/>
        </p:spPr>
        <p:txBody>
          <a:bodyPr wrap="square" rtlCol="0">
            <a:spAutoFit/>
          </a:bodyPr>
          <a:lstStyle/>
          <a:p>
            <a:pPr algn="ctr"/>
            <a:r>
              <a:rPr lang="en-US" sz="4400" dirty="0">
                <a:highlight>
                  <a:srgbClr val="000000"/>
                </a:highlight>
                <a:latin typeface="Aldhabi" panose="01000000000000000000" pitchFamily="2" charset="-78"/>
                <a:cs typeface="Aldhabi" panose="01000000000000000000" pitchFamily="2" charset="-78"/>
              </a:rPr>
              <a:t>Database:  Building</a:t>
            </a:r>
          </a:p>
        </p:txBody>
      </p:sp>
    </p:spTree>
    <p:extLst>
      <p:ext uri="{BB962C8B-B14F-4D97-AF65-F5344CB8AC3E}">
        <p14:creationId xmlns:p14="http://schemas.microsoft.com/office/powerpoint/2010/main" val="24703328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754</TotalTime>
  <Words>2337</Words>
  <Application>Microsoft Office PowerPoint</Application>
  <PresentationFormat>Widescreen</PresentationFormat>
  <Paragraphs>178</Paragraphs>
  <Slides>35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Aldhabi</vt:lpstr>
      <vt:lpstr>Amasis MT Pro Light</vt:lpstr>
      <vt:lpstr>Arial</vt:lpstr>
      <vt:lpstr>Calibri</vt:lpstr>
      <vt:lpstr>Calibri Light</vt:lpstr>
      <vt:lpstr>Fira Code</vt:lpstr>
      <vt:lpstr>Office Theme</vt:lpstr>
      <vt:lpstr>Comment Anywhere  </vt:lpstr>
      <vt:lpstr>Project Overview</vt:lpstr>
      <vt:lpstr>PowerPoint Presentation</vt:lpstr>
      <vt:lpstr>PowerPoint Presentation</vt:lpstr>
      <vt:lpstr>System Overview: Back End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Karl Miller</dc:creator>
  <cp:lastModifiedBy>Karl Miller</cp:lastModifiedBy>
  <cp:revision>229</cp:revision>
  <dcterms:created xsi:type="dcterms:W3CDTF">2023-01-27T21:28:01Z</dcterms:created>
  <dcterms:modified xsi:type="dcterms:W3CDTF">2023-04-14T20:51:47Z</dcterms:modified>
</cp:coreProperties>
</file>

<file path=docProps/thumbnail.jpeg>
</file>